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86" r:id="rId2"/>
    <p:sldId id="268" r:id="rId3"/>
    <p:sldId id="300" r:id="rId4"/>
    <p:sldId id="274" r:id="rId5"/>
    <p:sldId id="301" r:id="rId6"/>
    <p:sldId id="302" r:id="rId7"/>
    <p:sldId id="305" r:id="rId8"/>
    <p:sldId id="292" r:id="rId9"/>
    <p:sldId id="287" r:id="rId10"/>
    <p:sldId id="288" r:id="rId11"/>
    <p:sldId id="289" r:id="rId12"/>
    <p:sldId id="290" r:id="rId13"/>
    <p:sldId id="291" r:id="rId14"/>
    <p:sldId id="303" r:id="rId15"/>
    <p:sldId id="297" r:id="rId16"/>
  </p:sldIdLst>
  <p:sldSz cx="9144000" cy="6858000" type="screen4x3"/>
  <p:notesSz cx="6761163" cy="99425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8" clrIdx="0"/>
  <p:cmAuthor id="1" name="Sone Poplava" initials="SP" lastIdx="37" clrIdx="1"/>
  <p:cmAuthor id="2" name="Nemanja Belja" initials="NB" lastIdx="15" clrIdx="2"/>
  <p:cmAuthor id="3" name="Milica Radovanovic" initials="MR" lastIdx="39" clrIdx="3"/>
  <p:cmAuthor id="4" name="Ivana" initials="I" lastIdx="1"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C33"/>
    <a:srgbClr val="145CBA"/>
    <a:srgbClr val="AEB53C"/>
    <a:srgbClr val="336600"/>
    <a:srgbClr val="A8CF45"/>
    <a:srgbClr val="FF9900"/>
    <a:srgbClr val="623B02"/>
    <a:srgbClr val="663300"/>
    <a:srgbClr val="003300"/>
    <a:srgbClr val="1354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980"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C1F0564-AC55-4101-B9D4-3C8755C3C92D}" type="doc">
      <dgm:prSet loTypeId="urn:microsoft.com/office/officeart/2005/8/layout/chevron1" loCatId="process" qsTypeId="urn:microsoft.com/office/officeart/2005/8/quickstyle/3d1" qsCatId="3D" csTypeId="urn:microsoft.com/office/officeart/2005/8/colors/colorful1#1" csCatId="colorful" phldr="1"/>
      <dgm:spPr/>
    </dgm:pt>
    <dgm:pt modelId="{5DB06FE1-DEB7-4787-B044-91F64474FD8B}">
      <dgm:prSet phldrT="[Text]"/>
      <dgm:spPr/>
      <dgm:t>
        <a:bodyPr/>
        <a:lstStyle/>
        <a:p>
          <a:r>
            <a:rPr lang="en-US" dirty="0" smtClean="0"/>
            <a:t>RECOVERY</a:t>
          </a:r>
          <a:endParaRPr lang="en-US" dirty="0"/>
        </a:p>
      </dgm:t>
    </dgm:pt>
    <dgm:pt modelId="{A2A73AAA-FED1-4017-A817-E7FBB23CB1B9}" type="parTrans" cxnId="{4868762D-4A50-4900-8FBE-D08E22BE0B5E}">
      <dgm:prSet/>
      <dgm:spPr/>
      <dgm:t>
        <a:bodyPr/>
        <a:lstStyle/>
        <a:p>
          <a:endParaRPr lang="en-US"/>
        </a:p>
      </dgm:t>
    </dgm:pt>
    <dgm:pt modelId="{2359F037-5291-46BF-902C-1ACC43378666}" type="sibTrans" cxnId="{4868762D-4A50-4900-8FBE-D08E22BE0B5E}">
      <dgm:prSet/>
      <dgm:spPr/>
      <dgm:t>
        <a:bodyPr/>
        <a:lstStyle/>
        <a:p>
          <a:endParaRPr lang="en-US"/>
        </a:p>
      </dgm:t>
    </dgm:pt>
    <dgm:pt modelId="{51E4623E-2AF4-4CF2-A917-29142ED6B591}">
      <dgm:prSet phldrT="[Text]"/>
      <dgm:spPr/>
      <dgm:t>
        <a:bodyPr/>
        <a:lstStyle/>
        <a:p>
          <a:r>
            <a:rPr lang="en-US" dirty="0" smtClean="0"/>
            <a:t>PREVENTION</a:t>
          </a:r>
          <a:endParaRPr lang="en-US" dirty="0"/>
        </a:p>
      </dgm:t>
    </dgm:pt>
    <dgm:pt modelId="{135F09A2-9E55-47AD-851D-1C16767331E2}" type="sibTrans" cxnId="{9B1A5550-0432-4E17-8133-BC851E642C5A}">
      <dgm:prSet/>
      <dgm:spPr/>
      <dgm:t>
        <a:bodyPr/>
        <a:lstStyle/>
        <a:p>
          <a:endParaRPr lang="en-US"/>
        </a:p>
      </dgm:t>
    </dgm:pt>
    <dgm:pt modelId="{07745C7B-FB4C-4E4B-8D62-C57F5F2349A0}" type="parTrans" cxnId="{9B1A5550-0432-4E17-8133-BC851E642C5A}">
      <dgm:prSet/>
      <dgm:spPr/>
      <dgm:t>
        <a:bodyPr/>
        <a:lstStyle/>
        <a:p>
          <a:endParaRPr lang="en-US"/>
        </a:p>
      </dgm:t>
    </dgm:pt>
    <dgm:pt modelId="{25F34FF2-96EA-4EB8-AEA6-0B6857B9400C}" type="pres">
      <dgm:prSet presAssocID="{EC1F0564-AC55-4101-B9D4-3C8755C3C92D}" presName="Name0" presStyleCnt="0">
        <dgm:presLayoutVars>
          <dgm:dir/>
          <dgm:animLvl val="lvl"/>
          <dgm:resizeHandles val="exact"/>
        </dgm:presLayoutVars>
      </dgm:prSet>
      <dgm:spPr/>
    </dgm:pt>
    <dgm:pt modelId="{95C00F37-73D0-4A40-B7FB-34757E9174B0}" type="pres">
      <dgm:prSet presAssocID="{5DB06FE1-DEB7-4787-B044-91F64474FD8B}" presName="parTxOnly" presStyleLbl="node1" presStyleIdx="0" presStyleCnt="2">
        <dgm:presLayoutVars>
          <dgm:chMax val="0"/>
          <dgm:chPref val="0"/>
          <dgm:bulletEnabled val="1"/>
        </dgm:presLayoutVars>
      </dgm:prSet>
      <dgm:spPr/>
      <dgm:t>
        <a:bodyPr/>
        <a:lstStyle/>
        <a:p>
          <a:endParaRPr lang="en-US"/>
        </a:p>
      </dgm:t>
    </dgm:pt>
    <dgm:pt modelId="{F1AF54E4-EBB1-4ECC-9656-9DCC2085D886}" type="pres">
      <dgm:prSet presAssocID="{2359F037-5291-46BF-902C-1ACC43378666}" presName="parTxOnlySpace" presStyleCnt="0"/>
      <dgm:spPr/>
    </dgm:pt>
    <dgm:pt modelId="{D94F79A7-524F-4DA4-8FDB-057CA1DCC651}" type="pres">
      <dgm:prSet presAssocID="{51E4623E-2AF4-4CF2-A917-29142ED6B591}" presName="parTxOnly" presStyleLbl="node1" presStyleIdx="1" presStyleCnt="2" custLinFactNeighborX="25766">
        <dgm:presLayoutVars>
          <dgm:chMax val="0"/>
          <dgm:chPref val="0"/>
          <dgm:bulletEnabled val="1"/>
        </dgm:presLayoutVars>
      </dgm:prSet>
      <dgm:spPr/>
      <dgm:t>
        <a:bodyPr/>
        <a:lstStyle/>
        <a:p>
          <a:endParaRPr lang="en-US"/>
        </a:p>
      </dgm:t>
    </dgm:pt>
  </dgm:ptLst>
  <dgm:cxnLst>
    <dgm:cxn modelId="{90C5FC3C-ED9A-4ED8-8658-6FDD5D505387}" type="presOf" srcId="{51E4623E-2AF4-4CF2-A917-29142ED6B591}" destId="{D94F79A7-524F-4DA4-8FDB-057CA1DCC651}" srcOrd="0" destOrd="0" presId="urn:microsoft.com/office/officeart/2005/8/layout/chevron1"/>
    <dgm:cxn modelId="{3C006388-7DDE-470C-BBE3-AEC954E61F05}" type="presOf" srcId="{5DB06FE1-DEB7-4787-B044-91F64474FD8B}" destId="{95C00F37-73D0-4A40-B7FB-34757E9174B0}" srcOrd="0" destOrd="0" presId="urn:microsoft.com/office/officeart/2005/8/layout/chevron1"/>
    <dgm:cxn modelId="{9B1A5550-0432-4E17-8133-BC851E642C5A}" srcId="{EC1F0564-AC55-4101-B9D4-3C8755C3C92D}" destId="{51E4623E-2AF4-4CF2-A917-29142ED6B591}" srcOrd="1" destOrd="0" parTransId="{07745C7B-FB4C-4E4B-8D62-C57F5F2349A0}" sibTransId="{135F09A2-9E55-47AD-851D-1C16767331E2}"/>
    <dgm:cxn modelId="{E49BCF7A-7294-4C81-B1A2-2FB28D094658}" type="presOf" srcId="{EC1F0564-AC55-4101-B9D4-3C8755C3C92D}" destId="{25F34FF2-96EA-4EB8-AEA6-0B6857B9400C}" srcOrd="0" destOrd="0" presId="urn:microsoft.com/office/officeart/2005/8/layout/chevron1"/>
    <dgm:cxn modelId="{4868762D-4A50-4900-8FBE-D08E22BE0B5E}" srcId="{EC1F0564-AC55-4101-B9D4-3C8755C3C92D}" destId="{5DB06FE1-DEB7-4787-B044-91F64474FD8B}" srcOrd="0" destOrd="0" parTransId="{A2A73AAA-FED1-4017-A817-E7FBB23CB1B9}" sibTransId="{2359F037-5291-46BF-902C-1ACC43378666}"/>
    <dgm:cxn modelId="{7AC5510E-9D2F-463B-AFA2-5DBE3D71D706}" type="presParOf" srcId="{25F34FF2-96EA-4EB8-AEA6-0B6857B9400C}" destId="{95C00F37-73D0-4A40-B7FB-34757E9174B0}" srcOrd="0" destOrd="0" presId="urn:microsoft.com/office/officeart/2005/8/layout/chevron1"/>
    <dgm:cxn modelId="{96E722C8-E74B-4564-8287-9A61D8E67052}" type="presParOf" srcId="{25F34FF2-96EA-4EB8-AEA6-0B6857B9400C}" destId="{F1AF54E4-EBB1-4ECC-9656-9DCC2085D886}" srcOrd="1" destOrd="0" presId="urn:microsoft.com/office/officeart/2005/8/layout/chevron1"/>
    <dgm:cxn modelId="{D9304493-CA25-428C-AE06-F0E61032F9C1}" type="presParOf" srcId="{25F34FF2-96EA-4EB8-AEA6-0B6857B9400C}" destId="{D94F79A7-524F-4DA4-8FDB-057CA1DCC651}" srcOrd="2"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A92E09B-453D-4136-83E1-BDF707F8B2A7}" type="doc">
      <dgm:prSet loTypeId="urn:microsoft.com/office/officeart/2005/8/layout/chevron1" loCatId="process" qsTypeId="urn:microsoft.com/office/officeart/2005/8/quickstyle/simple5" qsCatId="simple" csTypeId="urn:microsoft.com/office/officeart/2005/8/colors/colorful2" csCatId="colorful" phldr="1"/>
      <dgm:spPr/>
    </dgm:pt>
    <dgm:pt modelId="{4053A621-BD6E-478D-AD6E-B935ED3D833B}">
      <dgm:prSet phldrT="[Text]" custT="1"/>
      <dgm:spPr/>
      <dgm:t>
        <a:bodyPr/>
        <a:lstStyle/>
        <a:p>
          <a:r>
            <a:rPr lang="en-US" sz="2000" b="0" dirty="0" smtClean="0"/>
            <a:t>NDRPM</a:t>
          </a:r>
          <a:endParaRPr lang="en-US" sz="2000" b="0" dirty="0"/>
        </a:p>
      </dgm:t>
    </dgm:pt>
    <dgm:pt modelId="{C49B2C3E-9877-4073-BB59-D923BF7E79B0}" type="parTrans" cxnId="{560A2097-2889-4F19-9EDD-2348189B0D94}">
      <dgm:prSet/>
      <dgm:spPr/>
      <dgm:t>
        <a:bodyPr/>
        <a:lstStyle/>
        <a:p>
          <a:endParaRPr lang="en-US"/>
        </a:p>
      </dgm:t>
    </dgm:pt>
    <dgm:pt modelId="{5E9D535C-E8DD-4815-BC64-72DA340DF0A2}" type="sibTrans" cxnId="{560A2097-2889-4F19-9EDD-2348189B0D94}">
      <dgm:prSet/>
      <dgm:spPr/>
      <dgm:t>
        <a:bodyPr/>
        <a:lstStyle/>
        <a:p>
          <a:endParaRPr lang="en-US"/>
        </a:p>
      </dgm:t>
    </dgm:pt>
    <dgm:pt modelId="{B792CF2B-31BD-4355-A464-CA6C72691FEA}">
      <dgm:prSet phldrT="[Text]" custT="1"/>
      <dgm:spPr/>
      <dgm:t>
        <a:bodyPr/>
        <a:lstStyle/>
        <a:p>
          <a:r>
            <a:rPr lang="en-US" sz="2000" b="0" dirty="0" smtClean="0"/>
            <a:t>Disaster Risk and Crisis Management Law*</a:t>
          </a:r>
          <a:endParaRPr lang="en-US" sz="2000" b="0" dirty="0"/>
        </a:p>
      </dgm:t>
    </dgm:pt>
    <dgm:pt modelId="{415AD12C-9862-49C8-A995-BC9AA402C4E2}" type="parTrans" cxnId="{0C95123A-A572-46A6-9D95-FAF2C7C0221C}">
      <dgm:prSet/>
      <dgm:spPr/>
      <dgm:t>
        <a:bodyPr/>
        <a:lstStyle/>
        <a:p>
          <a:endParaRPr lang="en-US"/>
        </a:p>
      </dgm:t>
    </dgm:pt>
    <dgm:pt modelId="{24FFBA95-888F-449F-8088-B32B88FC5ECA}" type="sibTrans" cxnId="{0C95123A-A572-46A6-9D95-FAF2C7C0221C}">
      <dgm:prSet/>
      <dgm:spPr/>
      <dgm:t>
        <a:bodyPr/>
        <a:lstStyle/>
        <a:p>
          <a:endParaRPr lang="en-US"/>
        </a:p>
      </dgm:t>
    </dgm:pt>
    <dgm:pt modelId="{34A2D3D4-83AC-4F40-B1A4-DA98335966FF}">
      <dgm:prSet phldrT="[Text]" custT="1"/>
      <dgm:spPr/>
      <dgm:t>
        <a:bodyPr/>
        <a:lstStyle/>
        <a:p>
          <a:r>
            <a:rPr lang="en-US" sz="2000" b="0" smtClean="0"/>
            <a:t>   Action Plan*</a:t>
          </a:r>
          <a:endParaRPr lang="en-US" sz="2000" b="0" dirty="0"/>
        </a:p>
      </dgm:t>
    </dgm:pt>
    <dgm:pt modelId="{FAA663B7-86CA-4AF7-A796-F290766292CA}" type="parTrans" cxnId="{B5CC2EBF-7518-40D7-BA63-37F6D3EFD893}">
      <dgm:prSet/>
      <dgm:spPr/>
      <dgm:t>
        <a:bodyPr/>
        <a:lstStyle/>
        <a:p>
          <a:endParaRPr lang="en-US"/>
        </a:p>
      </dgm:t>
    </dgm:pt>
    <dgm:pt modelId="{D29C0BED-8FB5-4013-B288-2924C8ADECAE}" type="sibTrans" cxnId="{B5CC2EBF-7518-40D7-BA63-37F6D3EFD893}">
      <dgm:prSet/>
      <dgm:spPr/>
      <dgm:t>
        <a:bodyPr/>
        <a:lstStyle/>
        <a:p>
          <a:endParaRPr lang="en-US"/>
        </a:p>
      </dgm:t>
    </dgm:pt>
    <dgm:pt modelId="{67659058-3E8A-4394-B520-6B25D299B5E0}" type="pres">
      <dgm:prSet presAssocID="{AA92E09B-453D-4136-83E1-BDF707F8B2A7}" presName="Name0" presStyleCnt="0">
        <dgm:presLayoutVars>
          <dgm:dir/>
          <dgm:animLvl val="lvl"/>
          <dgm:resizeHandles val="exact"/>
        </dgm:presLayoutVars>
      </dgm:prSet>
      <dgm:spPr/>
    </dgm:pt>
    <dgm:pt modelId="{F983AE33-B89D-4B8A-8ED9-F89297CBDDD3}" type="pres">
      <dgm:prSet presAssocID="{4053A621-BD6E-478D-AD6E-B935ED3D833B}" presName="parTxOnly" presStyleLbl="node1" presStyleIdx="0" presStyleCnt="3" custLinFactNeighborY="9091">
        <dgm:presLayoutVars>
          <dgm:chMax val="0"/>
          <dgm:chPref val="0"/>
          <dgm:bulletEnabled val="1"/>
        </dgm:presLayoutVars>
      </dgm:prSet>
      <dgm:spPr/>
      <dgm:t>
        <a:bodyPr/>
        <a:lstStyle/>
        <a:p>
          <a:endParaRPr lang="en-US"/>
        </a:p>
      </dgm:t>
    </dgm:pt>
    <dgm:pt modelId="{9DA25D19-A939-4450-9960-C442C8C4975A}" type="pres">
      <dgm:prSet presAssocID="{5E9D535C-E8DD-4815-BC64-72DA340DF0A2}" presName="parTxOnlySpace" presStyleCnt="0"/>
      <dgm:spPr/>
    </dgm:pt>
    <dgm:pt modelId="{EF9EA151-3E04-4BFA-85DE-F5DE9B6074D2}" type="pres">
      <dgm:prSet presAssocID="{B792CF2B-31BD-4355-A464-CA6C72691FEA}" presName="parTxOnly" presStyleLbl="node1" presStyleIdx="1" presStyleCnt="3" custScaleX="173520">
        <dgm:presLayoutVars>
          <dgm:chMax val="0"/>
          <dgm:chPref val="0"/>
          <dgm:bulletEnabled val="1"/>
        </dgm:presLayoutVars>
      </dgm:prSet>
      <dgm:spPr/>
      <dgm:t>
        <a:bodyPr/>
        <a:lstStyle/>
        <a:p>
          <a:endParaRPr lang="en-US"/>
        </a:p>
      </dgm:t>
    </dgm:pt>
    <dgm:pt modelId="{50AE521A-1923-48D5-852F-6E4C2128BABC}" type="pres">
      <dgm:prSet presAssocID="{24FFBA95-888F-449F-8088-B32B88FC5ECA}" presName="parTxOnlySpace" presStyleCnt="0"/>
      <dgm:spPr/>
    </dgm:pt>
    <dgm:pt modelId="{C46179E0-8EA8-49B9-BB9B-4AE95D6CE304}" type="pres">
      <dgm:prSet presAssocID="{34A2D3D4-83AC-4F40-B1A4-DA98335966FF}" presName="parTxOnly" presStyleLbl="node1" presStyleIdx="2" presStyleCnt="3" custLinFactNeighborY="-9091">
        <dgm:presLayoutVars>
          <dgm:chMax val="0"/>
          <dgm:chPref val="0"/>
          <dgm:bulletEnabled val="1"/>
        </dgm:presLayoutVars>
      </dgm:prSet>
      <dgm:spPr/>
      <dgm:t>
        <a:bodyPr/>
        <a:lstStyle/>
        <a:p>
          <a:endParaRPr lang="en-US"/>
        </a:p>
      </dgm:t>
    </dgm:pt>
  </dgm:ptLst>
  <dgm:cxnLst>
    <dgm:cxn modelId="{2AE04E85-CF61-4B1B-AE0A-5C74EE8F63A3}" type="presOf" srcId="{AA92E09B-453D-4136-83E1-BDF707F8B2A7}" destId="{67659058-3E8A-4394-B520-6B25D299B5E0}" srcOrd="0" destOrd="0" presId="urn:microsoft.com/office/officeart/2005/8/layout/chevron1"/>
    <dgm:cxn modelId="{19425297-05E4-44AD-A9BE-CEABCF9E3AFF}" type="presOf" srcId="{4053A621-BD6E-478D-AD6E-B935ED3D833B}" destId="{F983AE33-B89D-4B8A-8ED9-F89297CBDDD3}" srcOrd="0" destOrd="0" presId="urn:microsoft.com/office/officeart/2005/8/layout/chevron1"/>
    <dgm:cxn modelId="{B5CC2EBF-7518-40D7-BA63-37F6D3EFD893}" srcId="{AA92E09B-453D-4136-83E1-BDF707F8B2A7}" destId="{34A2D3D4-83AC-4F40-B1A4-DA98335966FF}" srcOrd="2" destOrd="0" parTransId="{FAA663B7-86CA-4AF7-A796-F290766292CA}" sibTransId="{D29C0BED-8FB5-4013-B288-2924C8ADECAE}"/>
    <dgm:cxn modelId="{50ECD99C-CAB9-4CD5-8EDB-62FA3FF69ADB}" type="presOf" srcId="{B792CF2B-31BD-4355-A464-CA6C72691FEA}" destId="{EF9EA151-3E04-4BFA-85DE-F5DE9B6074D2}" srcOrd="0" destOrd="0" presId="urn:microsoft.com/office/officeart/2005/8/layout/chevron1"/>
    <dgm:cxn modelId="{560A2097-2889-4F19-9EDD-2348189B0D94}" srcId="{AA92E09B-453D-4136-83E1-BDF707F8B2A7}" destId="{4053A621-BD6E-478D-AD6E-B935ED3D833B}" srcOrd="0" destOrd="0" parTransId="{C49B2C3E-9877-4073-BB59-D923BF7E79B0}" sibTransId="{5E9D535C-E8DD-4815-BC64-72DA340DF0A2}"/>
    <dgm:cxn modelId="{0C95123A-A572-46A6-9D95-FAF2C7C0221C}" srcId="{AA92E09B-453D-4136-83E1-BDF707F8B2A7}" destId="{B792CF2B-31BD-4355-A464-CA6C72691FEA}" srcOrd="1" destOrd="0" parTransId="{415AD12C-9862-49C8-A995-BC9AA402C4E2}" sibTransId="{24FFBA95-888F-449F-8088-B32B88FC5ECA}"/>
    <dgm:cxn modelId="{03AEC1E5-19B7-421E-94BF-5ED491437552}" type="presOf" srcId="{34A2D3D4-83AC-4F40-B1A4-DA98335966FF}" destId="{C46179E0-8EA8-49B9-BB9B-4AE95D6CE304}" srcOrd="0" destOrd="0" presId="urn:microsoft.com/office/officeart/2005/8/layout/chevron1"/>
    <dgm:cxn modelId="{D67B9E43-2C10-430E-84C0-C0059B961DFF}" type="presParOf" srcId="{67659058-3E8A-4394-B520-6B25D299B5E0}" destId="{F983AE33-B89D-4B8A-8ED9-F89297CBDDD3}" srcOrd="0" destOrd="0" presId="urn:microsoft.com/office/officeart/2005/8/layout/chevron1"/>
    <dgm:cxn modelId="{F50646E1-FC34-4A20-A2FA-B1A177FF20D1}" type="presParOf" srcId="{67659058-3E8A-4394-B520-6B25D299B5E0}" destId="{9DA25D19-A939-4450-9960-C442C8C4975A}" srcOrd="1" destOrd="0" presId="urn:microsoft.com/office/officeart/2005/8/layout/chevron1"/>
    <dgm:cxn modelId="{AB6A0FC8-EF01-4F6D-B48C-CB64C60F96D1}" type="presParOf" srcId="{67659058-3E8A-4394-B520-6B25D299B5E0}" destId="{EF9EA151-3E04-4BFA-85DE-F5DE9B6074D2}" srcOrd="2" destOrd="0" presId="urn:microsoft.com/office/officeart/2005/8/layout/chevron1"/>
    <dgm:cxn modelId="{59B14B66-F4EB-4D3B-BCE2-527D17F74E1E}" type="presParOf" srcId="{67659058-3E8A-4394-B520-6B25D299B5E0}" destId="{50AE521A-1923-48D5-852F-6E4C2128BABC}" srcOrd="3" destOrd="0" presId="urn:microsoft.com/office/officeart/2005/8/layout/chevron1"/>
    <dgm:cxn modelId="{931848D7-5D4B-420F-9DE6-398DC87EC639}" type="presParOf" srcId="{67659058-3E8A-4394-B520-6B25D299B5E0}" destId="{C46179E0-8EA8-49B9-BB9B-4AE95D6CE304}" srcOrd="4" destOrd="0" presId="urn:microsoft.com/office/officeart/2005/8/layout/chevr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A92E09B-453D-4136-83E1-BDF707F8B2A7}" type="doc">
      <dgm:prSet loTypeId="urn:microsoft.com/office/officeart/2005/8/layout/chevron1" loCatId="process" qsTypeId="urn:microsoft.com/office/officeart/2005/8/quickstyle/simple5" qsCatId="simple" csTypeId="urn:microsoft.com/office/officeart/2005/8/colors/colorful2" csCatId="colorful" phldr="1"/>
      <dgm:spPr/>
    </dgm:pt>
    <dgm:pt modelId="{B792CF2B-31BD-4355-A464-CA6C72691FEA}">
      <dgm:prSet phldrT="[Text]" custT="1"/>
      <dgm:spPr/>
      <dgm:t>
        <a:bodyPr/>
        <a:lstStyle/>
        <a:p>
          <a:r>
            <a:rPr lang="en-US" sz="2000" b="0" dirty="0" smtClean="0"/>
            <a:t>NDRMP</a:t>
          </a:r>
          <a:endParaRPr lang="en-US" sz="2000" b="0" dirty="0"/>
        </a:p>
      </dgm:t>
    </dgm:pt>
    <dgm:pt modelId="{415AD12C-9862-49C8-A995-BC9AA402C4E2}" type="parTrans" cxnId="{0C95123A-A572-46A6-9D95-FAF2C7C0221C}">
      <dgm:prSet/>
      <dgm:spPr/>
      <dgm:t>
        <a:bodyPr/>
        <a:lstStyle/>
        <a:p>
          <a:endParaRPr lang="en-US"/>
        </a:p>
      </dgm:t>
    </dgm:pt>
    <dgm:pt modelId="{24FFBA95-888F-449F-8088-B32B88FC5ECA}" type="sibTrans" cxnId="{0C95123A-A572-46A6-9D95-FAF2C7C0221C}">
      <dgm:prSet/>
      <dgm:spPr/>
      <dgm:t>
        <a:bodyPr/>
        <a:lstStyle/>
        <a:p>
          <a:endParaRPr lang="en-US"/>
        </a:p>
      </dgm:t>
    </dgm:pt>
    <dgm:pt modelId="{650FD8B2-419A-4D75-81C7-9EE7965D765E}">
      <dgm:prSet phldrT="[Text]" custT="1"/>
      <dgm:spPr/>
      <dgm:t>
        <a:bodyPr/>
        <a:lstStyle/>
        <a:p>
          <a:r>
            <a:rPr lang="en-US" sz="2000" b="0" dirty="0" smtClean="0"/>
            <a:t>Law on Reconstruction*</a:t>
          </a:r>
          <a:endParaRPr lang="en-US" sz="2000" b="0" dirty="0"/>
        </a:p>
      </dgm:t>
    </dgm:pt>
    <dgm:pt modelId="{0116C9CB-7005-4E57-95C0-97B74CE14424}" type="sibTrans" cxnId="{CEE32B52-CB71-421A-A28E-7605B542E546}">
      <dgm:prSet/>
      <dgm:spPr/>
      <dgm:t>
        <a:bodyPr/>
        <a:lstStyle/>
        <a:p>
          <a:endParaRPr lang="en-US"/>
        </a:p>
      </dgm:t>
    </dgm:pt>
    <dgm:pt modelId="{9C0D4243-5379-4BCB-A170-72EC9CA093FE}" type="parTrans" cxnId="{CEE32B52-CB71-421A-A28E-7605B542E546}">
      <dgm:prSet/>
      <dgm:spPr/>
      <dgm:t>
        <a:bodyPr/>
        <a:lstStyle/>
        <a:p>
          <a:endParaRPr lang="en-US"/>
        </a:p>
      </dgm:t>
    </dgm:pt>
    <dgm:pt modelId="{4053A621-BD6E-478D-AD6E-B935ED3D833B}">
      <dgm:prSet phldrT="[Text]" custT="1"/>
      <dgm:spPr/>
      <dgm:t>
        <a:bodyPr/>
        <a:lstStyle/>
        <a:p>
          <a:r>
            <a:rPr lang="en-US" sz="2000" b="0" dirty="0" smtClean="0"/>
            <a:t>Law on Post-flood Recovery</a:t>
          </a:r>
          <a:endParaRPr lang="en-US" sz="2000" b="0" dirty="0"/>
        </a:p>
      </dgm:t>
    </dgm:pt>
    <dgm:pt modelId="{5E9D535C-E8DD-4815-BC64-72DA340DF0A2}" type="sibTrans" cxnId="{560A2097-2889-4F19-9EDD-2348189B0D94}">
      <dgm:prSet/>
      <dgm:spPr/>
      <dgm:t>
        <a:bodyPr/>
        <a:lstStyle/>
        <a:p>
          <a:endParaRPr lang="en-US"/>
        </a:p>
      </dgm:t>
    </dgm:pt>
    <dgm:pt modelId="{C49B2C3E-9877-4073-BB59-D923BF7E79B0}" type="parTrans" cxnId="{560A2097-2889-4F19-9EDD-2348189B0D94}">
      <dgm:prSet/>
      <dgm:spPr/>
      <dgm:t>
        <a:bodyPr/>
        <a:lstStyle/>
        <a:p>
          <a:endParaRPr lang="en-US"/>
        </a:p>
      </dgm:t>
    </dgm:pt>
    <dgm:pt modelId="{67659058-3E8A-4394-B520-6B25D299B5E0}" type="pres">
      <dgm:prSet presAssocID="{AA92E09B-453D-4136-83E1-BDF707F8B2A7}" presName="Name0" presStyleCnt="0">
        <dgm:presLayoutVars>
          <dgm:dir/>
          <dgm:animLvl val="lvl"/>
          <dgm:resizeHandles val="exact"/>
        </dgm:presLayoutVars>
      </dgm:prSet>
      <dgm:spPr/>
    </dgm:pt>
    <dgm:pt modelId="{F983AE33-B89D-4B8A-8ED9-F89297CBDDD3}" type="pres">
      <dgm:prSet presAssocID="{4053A621-BD6E-478D-AD6E-B935ED3D833B}" presName="parTxOnly" presStyleLbl="node1" presStyleIdx="0" presStyleCnt="3" custLinFactNeighborY="9091">
        <dgm:presLayoutVars>
          <dgm:chMax val="0"/>
          <dgm:chPref val="0"/>
          <dgm:bulletEnabled val="1"/>
        </dgm:presLayoutVars>
      </dgm:prSet>
      <dgm:spPr/>
      <dgm:t>
        <a:bodyPr/>
        <a:lstStyle/>
        <a:p>
          <a:endParaRPr lang="en-US"/>
        </a:p>
      </dgm:t>
    </dgm:pt>
    <dgm:pt modelId="{9DA25D19-A939-4450-9960-C442C8C4975A}" type="pres">
      <dgm:prSet presAssocID="{5E9D535C-E8DD-4815-BC64-72DA340DF0A2}" presName="parTxOnlySpace" presStyleCnt="0"/>
      <dgm:spPr/>
    </dgm:pt>
    <dgm:pt modelId="{EF9EA151-3E04-4BFA-85DE-F5DE9B6074D2}" type="pres">
      <dgm:prSet presAssocID="{B792CF2B-31BD-4355-A464-CA6C72691FEA}" presName="parTxOnly" presStyleLbl="node1" presStyleIdx="1" presStyleCnt="3" custScaleX="84627">
        <dgm:presLayoutVars>
          <dgm:chMax val="0"/>
          <dgm:chPref val="0"/>
          <dgm:bulletEnabled val="1"/>
        </dgm:presLayoutVars>
      </dgm:prSet>
      <dgm:spPr/>
      <dgm:t>
        <a:bodyPr/>
        <a:lstStyle/>
        <a:p>
          <a:endParaRPr lang="en-US"/>
        </a:p>
      </dgm:t>
    </dgm:pt>
    <dgm:pt modelId="{50AE521A-1923-48D5-852F-6E4C2128BABC}" type="pres">
      <dgm:prSet presAssocID="{24FFBA95-888F-449F-8088-B32B88FC5ECA}" presName="parTxOnlySpace" presStyleCnt="0"/>
      <dgm:spPr/>
    </dgm:pt>
    <dgm:pt modelId="{8AE87DBF-E5C9-42CA-9F27-48E980F41B36}" type="pres">
      <dgm:prSet presAssocID="{650FD8B2-419A-4D75-81C7-9EE7965D765E}" presName="parTxOnly" presStyleLbl="node1" presStyleIdx="2" presStyleCnt="3" custScaleX="109316">
        <dgm:presLayoutVars>
          <dgm:chMax val="0"/>
          <dgm:chPref val="0"/>
          <dgm:bulletEnabled val="1"/>
        </dgm:presLayoutVars>
      </dgm:prSet>
      <dgm:spPr/>
      <dgm:t>
        <a:bodyPr/>
        <a:lstStyle/>
        <a:p>
          <a:endParaRPr lang="en-US"/>
        </a:p>
      </dgm:t>
    </dgm:pt>
  </dgm:ptLst>
  <dgm:cxnLst>
    <dgm:cxn modelId="{CEE32B52-CB71-421A-A28E-7605B542E546}" srcId="{AA92E09B-453D-4136-83E1-BDF707F8B2A7}" destId="{650FD8B2-419A-4D75-81C7-9EE7965D765E}" srcOrd="2" destOrd="0" parTransId="{9C0D4243-5379-4BCB-A170-72EC9CA093FE}" sibTransId="{0116C9CB-7005-4E57-95C0-97B74CE14424}"/>
    <dgm:cxn modelId="{7E98ABC4-17C4-4E2D-82C2-0668BF5CC560}" type="presOf" srcId="{4053A621-BD6E-478D-AD6E-B935ED3D833B}" destId="{F983AE33-B89D-4B8A-8ED9-F89297CBDDD3}" srcOrd="0" destOrd="0" presId="urn:microsoft.com/office/officeart/2005/8/layout/chevron1"/>
    <dgm:cxn modelId="{560A2097-2889-4F19-9EDD-2348189B0D94}" srcId="{AA92E09B-453D-4136-83E1-BDF707F8B2A7}" destId="{4053A621-BD6E-478D-AD6E-B935ED3D833B}" srcOrd="0" destOrd="0" parTransId="{C49B2C3E-9877-4073-BB59-D923BF7E79B0}" sibTransId="{5E9D535C-E8DD-4815-BC64-72DA340DF0A2}"/>
    <dgm:cxn modelId="{0C95123A-A572-46A6-9D95-FAF2C7C0221C}" srcId="{AA92E09B-453D-4136-83E1-BDF707F8B2A7}" destId="{B792CF2B-31BD-4355-A464-CA6C72691FEA}" srcOrd="1" destOrd="0" parTransId="{415AD12C-9862-49C8-A995-BC9AA402C4E2}" sibTransId="{24FFBA95-888F-449F-8088-B32B88FC5ECA}"/>
    <dgm:cxn modelId="{32F35252-B176-4DFD-9CB3-C21531F386F6}" type="presOf" srcId="{B792CF2B-31BD-4355-A464-CA6C72691FEA}" destId="{EF9EA151-3E04-4BFA-85DE-F5DE9B6074D2}" srcOrd="0" destOrd="0" presId="urn:microsoft.com/office/officeart/2005/8/layout/chevron1"/>
    <dgm:cxn modelId="{C35B10A4-C87A-4D82-A28F-CC4EF968F21E}" type="presOf" srcId="{650FD8B2-419A-4D75-81C7-9EE7965D765E}" destId="{8AE87DBF-E5C9-42CA-9F27-48E980F41B36}" srcOrd="0" destOrd="0" presId="urn:microsoft.com/office/officeart/2005/8/layout/chevron1"/>
    <dgm:cxn modelId="{8EB89E86-FA73-4ADB-9361-1EF30A6082DE}" type="presOf" srcId="{AA92E09B-453D-4136-83E1-BDF707F8B2A7}" destId="{67659058-3E8A-4394-B520-6B25D299B5E0}" srcOrd="0" destOrd="0" presId="urn:microsoft.com/office/officeart/2005/8/layout/chevron1"/>
    <dgm:cxn modelId="{8B1DD461-483C-4875-AE11-5C52504FFB86}" type="presParOf" srcId="{67659058-3E8A-4394-B520-6B25D299B5E0}" destId="{F983AE33-B89D-4B8A-8ED9-F89297CBDDD3}" srcOrd="0" destOrd="0" presId="urn:microsoft.com/office/officeart/2005/8/layout/chevron1"/>
    <dgm:cxn modelId="{055E5BEA-7AEF-46BB-98BE-D5088E95B358}" type="presParOf" srcId="{67659058-3E8A-4394-B520-6B25D299B5E0}" destId="{9DA25D19-A939-4450-9960-C442C8C4975A}" srcOrd="1" destOrd="0" presId="urn:microsoft.com/office/officeart/2005/8/layout/chevron1"/>
    <dgm:cxn modelId="{355D3A87-2E93-483C-9A06-A458EF7E58F9}" type="presParOf" srcId="{67659058-3E8A-4394-B520-6B25D299B5E0}" destId="{EF9EA151-3E04-4BFA-85DE-F5DE9B6074D2}" srcOrd="2" destOrd="0" presId="urn:microsoft.com/office/officeart/2005/8/layout/chevron1"/>
    <dgm:cxn modelId="{307FF58F-4D1F-40A3-BF66-568695F7B7EA}" type="presParOf" srcId="{67659058-3E8A-4394-B520-6B25D299B5E0}" destId="{50AE521A-1923-48D5-852F-6E4C2128BABC}" srcOrd="3" destOrd="0" presId="urn:microsoft.com/office/officeart/2005/8/layout/chevron1"/>
    <dgm:cxn modelId="{20AD9684-A883-4193-8EAC-EF373DC9B540}" type="presParOf" srcId="{67659058-3E8A-4394-B520-6B25D299B5E0}" destId="{8AE87DBF-E5C9-42CA-9F27-48E980F41B36}" srcOrd="4" destOrd="0" presId="urn:microsoft.com/office/officeart/2005/8/layout/chevr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C00F37-73D0-4A40-B7FB-34757E9174B0}">
      <dsp:nvSpPr>
        <dsp:cNvPr id="0" name=""/>
        <dsp:cNvSpPr/>
      </dsp:nvSpPr>
      <dsp:spPr>
        <a:xfrm>
          <a:off x="5290" y="0"/>
          <a:ext cx="3162746" cy="914400"/>
        </a:xfrm>
        <a:prstGeom prst="chevron">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0015" tIns="40005" rIns="40005" bIns="40005" numCol="1" spcCol="1270" anchor="ctr" anchorCtr="0">
          <a:noAutofit/>
        </a:bodyPr>
        <a:lstStyle/>
        <a:p>
          <a:pPr lvl="0" algn="ctr" defTabSz="1333500">
            <a:lnSpc>
              <a:spcPct val="90000"/>
            </a:lnSpc>
            <a:spcBef>
              <a:spcPct val="0"/>
            </a:spcBef>
            <a:spcAft>
              <a:spcPct val="35000"/>
            </a:spcAft>
          </a:pPr>
          <a:r>
            <a:rPr lang="en-US" sz="3000" kern="1200" dirty="0" smtClean="0"/>
            <a:t>RECOVERY</a:t>
          </a:r>
          <a:endParaRPr lang="en-US" sz="3000" kern="1200" dirty="0"/>
        </a:p>
      </dsp:txBody>
      <dsp:txXfrm>
        <a:off x="462490" y="0"/>
        <a:ext cx="2248346" cy="914400"/>
      </dsp:txXfrm>
    </dsp:sp>
    <dsp:sp modelId="{D94F79A7-524F-4DA4-8FDB-057CA1DCC651}">
      <dsp:nvSpPr>
        <dsp:cNvPr id="0" name=""/>
        <dsp:cNvSpPr/>
      </dsp:nvSpPr>
      <dsp:spPr>
        <a:xfrm>
          <a:off x="2857053" y="0"/>
          <a:ext cx="3162746" cy="914400"/>
        </a:xfrm>
        <a:prstGeom prst="chevron">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0015" tIns="40005" rIns="40005" bIns="40005" numCol="1" spcCol="1270" anchor="ctr" anchorCtr="0">
          <a:noAutofit/>
        </a:bodyPr>
        <a:lstStyle/>
        <a:p>
          <a:pPr lvl="0" algn="ctr" defTabSz="1333500">
            <a:lnSpc>
              <a:spcPct val="90000"/>
            </a:lnSpc>
            <a:spcBef>
              <a:spcPct val="0"/>
            </a:spcBef>
            <a:spcAft>
              <a:spcPct val="35000"/>
            </a:spcAft>
          </a:pPr>
          <a:r>
            <a:rPr lang="en-US" sz="3000" kern="1200" dirty="0" smtClean="0"/>
            <a:t>PREVENTION</a:t>
          </a:r>
          <a:endParaRPr lang="en-US" sz="3000" kern="1200" dirty="0"/>
        </a:p>
      </dsp:txBody>
      <dsp:txXfrm>
        <a:off x="3314253" y="0"/>
        <a:ext cx="2248346" cy="9144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83AE33-B89D-4B8A-8ED9-F89297CBDDD3}">
      <dsp:nvSpPr>
        <dsp:cNvPr id="0" name=""/>
        <dsp:cNvSpPr/>
      </dsp:nvSpPr>
      <dsp:spPr>
        <a:xfrm>
          <a:off x="2207" y="0"/>
          <a:ext cx="2283544" cy="838200"/>
        </a:xfrm>
        <a:prstGeom prst="chevron">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b="0" kern="1200" dirty="0" smtClean="0"/>
            <a:t>NDRPM</a:t>
          </a:r>
          <a:endParaRPr lang="en-US" sz="2000" b="0" kern="1200" dirty="0"/>
        </a:p>
      </dsp:txBody>
      <dsp:txXfrm>
        <a:off x="421307" y="0"/>
        <a:ext cx="1445344" cy="838200"/>
      </dsp:txXfrm>
    </dsp:sp>
    <dsp:sp modelId="{EF9EA151-3E04-4BFA-85DE-F5DE9B6074D2}">
      <dsp:nvSpPr>
        <dsp:cNvPr id="0" name=""/>
        <dsp:cNvSpPr/>
      </dsp:nvSpPr>
      <dsp:spPr>
        <a:xfrm>
          <a:off x="2057396" y="0"/>
          <a:ext cx="3962406" cy="838200"/>
        </a:xfrm>
        <a:prstGeom prst="chevron">
          <a:avLst/>
        </a:prstGeom>
        <a:gradFill rotWithShape="0">
          <a:gsLst>
            <a:gs pos="0">
              <a:schemeClr val="accent2">
                <a:hueOff val="2340759"/>
                <a:satOff val="-2919"/>
                <a:lumOff val="686"/>
                <a:alphaOff val="0"/>
                <a:shade val="51000"/>
                <a:satMod val="130000"/>
              </a:schemeClr>
            </a:gs>
            <a:gs pos="80000">
              <a:schemeClr val="accent2">
                <a:hueOff val="2340759"/>
                <a:satOff val="-2919"/>
                <a:lumOff val="686"/>
                <a:alphaOff val="0"/>
                <a:shade val="93000"/>
                <a:satMod val="130000"/>
              </a:schemeClr>
            </a:gs>
            <a:gs pos="100000">
              <a:schemeClr val="accent2">
                <a:hueOff val="2340759"/>
                <a:satOff val="-2919"/>
                <a:lumOff val="68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b="0" kern="1200" dirty="0" smtClean="0"/>
            <a:t>Disaster Risk and Crisis Management Law*</a:t>
          </a:r>
          <a:endParaRPr lang="en-US" sz="2000" b="0" kern="1200" dirty="0"/>
        </a:p>
      </dsp:txBody>
      <dsp:txXfrm>
        <a:off x="2476496" y="0"/>
        <a:ext cx="3124206" cy="838200"/>
      </dsp:txXfrm>
    </dsp:sp>
    <dsp:sp modelId="{C46179E0-8EA8-49B9-BB9B-4AE95D6CE304}">
      <dsp:nvSpPr>
        <dsp:cNvPr id="0" name=""/>
        <dsp:cNvSpPr/>
      </dsp:nvSpPr>
      <dsp:spPr>
        <a:xfrm>
          <a:off x="5791448" y="0"/>
          <a:ext cx="2283544" cy="838200"/>
        </a:xfrm>
        <a:prstGeom prst="chevron">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b="0" kern="1200" smtClean="0"/>
            <a:t>   Action Plan*</a:t>
          </a:r>
          <a:endParaRPr lang="en-US" sz="2000" b="0" kern="1200" dirty="0"/>
        </a:p>
      </dsp:txBody>
      <dsp:txXfrm>
        <a:off x="6210548" y="0"/>
        <a:ext cx="1445344" cy="8382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83AE33-B89D-4B8A-8ED9-F89297CBDDD3}">
      <dsp:nvSpPr>
        <dsp:cNvPr id="0" name=""/>
        <dsp:cNvSpPr/>
      </dsp:nvSpPr>
      <dsp:spPr>
        <a:xfrm>
          <a:off x="3245" y="0"/>
          <a:ext cx="2946127" cy="838200"/>
        </a:xfrm>
        <a:prstGeom prst="chevron">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b="0" kern="1200" dirty="0" smtClean="0"/>
            <a:t>Law on Post-flood Recovery</a:t>
          </a:r>
          <a:endParaRPr lang="en-US" sz="2000" b="0" kern="1200" dirty="0"/>
        </a:p>
      </dsp:txBody>
      <dsp:txXfrm>
        <a:off x="422345" y="0"/>
        <a:ext cx="2107927" cy="838200"/>
      </dsp:txXfrm>
    </dsp:sp>
    <dsp:sp modelId="{EF9EA151-3E04-4BFA-85DE-F5DE9B6074D2}">
      <dsp:nvSpPr>
        <dsp:cNvPr id="0" name=""/>
        <dsp:cNvSpPr/>
      </dsp:nvSpPr>
      <dsp:spPr>
        <a:xfrm>
          <a:off x="2654759" y="0"/>
          <a:ext cx="2493219" cy="838200"/>
        </a:xfrm>
        <a:prstGeom prst="chevron">
          <a:avLst/>
        </a:prstGeom>
        <a:gradFill rotWithShape="0">
          <a:gsLst>
            <a:gs pos="0">
              <a:schemeClr val="accent2">
                <a:hueOff val="2340759"/>
                <a:satOff val="-2919"/>
                <a:lumOff val="686"/>
                <a:alphaOff val="0"/>
                <a:shade val="51000"/>
                <a:satMod val="130000"/>
              </a:schemeClr>
            </a:gs>
            <a:gs pos="80000">
              <a:schemeClr val="accent2">
                <a:hueOff val="2340759"/>
                <a:satOff val="-2919"/>
                <a:lumOff val="686"/>
                <a:alphaOff val="0"/>
                <a:shade val="93000"/>
                <a:satMod val="130000"/>
              </a:schemeClr>
            </a:gs>
            <a:gs pos="100000">
              <a:schemeClr val="accent2">
                <a:hueOff val="2340759"/>
                <a:satOff val="-2919"/>
                <a:lumOff val="68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b="0" kern="1200" dirty="0" smtClean="0"/>
            <a:t>NDRMP</a:t>
          </a:r>
          <a:endParaRPr lang="en-US" sz="2000" b="0" kern="1200" dirty="0"/>
        </a:p>
      </dsp:txBody>
      <dsp:txXfrm>
        <a:off x="3073859" y="0"/>
        <a:ext cx="1655019" cy="838200"/>
      </dsp:txXfrm>
    </dsp:sp>
    <dsp:sp modelId="{8AE87DBF-E5C9-42CA-9F27-48E980F41B36}">
      <dsp:nvSpPr>
        <dsp:cNvPr id="0" name=""/>
        <dsp:cNvSpPr/>
      </dsp:nvSpPr>
      <dsp:spPr>
        <a:xfrm>
          <a:off x="4853366" y="0"/>
          <a:ext cx="3220588" cy="838200"/>
        </a:xfrm>
        <a:prstGeom prst="chevron">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0010" tIns="26670" rIns="26670" bIns="26670" numCol="1" spcCol="1270" anchor="ctr" anchorCtr="0">
          <a:noAutofit/>
        </a:bodyPr>
        <a:lstStyle/>
        <a:p>
          <a:pPr lvl="0" algn="ctr" defTabSz="889000">
            <a:lnSpc>
              <a:spcPct val="90000"/>
            </a:lnSpc>
            <a:spcBef>
              <a:spcPct val="0"/>
            </a:spcBef>
            <a:spcAft>
              <a:spcPct val="35000"/>
            </a:spcAft>
          </a:pPr>
          <a:r>
            <a:rPr lang="en-US" sz="2000" b="0" kern="1200" dirty="0" smtClean="0"/>
            <a:t>Law on Reconstruction*</a:t>
          </a:r>
          <a:endParaRPr lang="en-US" sz="2000" b="0" kern="1200" dirty="0"/>
        </a:p>
      </dsp:txBody>
      <dsp:txXfrm>
        <a:off x="5272466" y="0"/>
        <a:ext cx="2382388" cy="838200"/>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29837" cy="49712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29761" y="0"/>
            <a:ext cx="2929837" cy="497126"/>
          </a:xfrm>
          <a:prstGeom prst="rect">
            <a:avLst/>
          </a:prstGeom>
        </p:spPr>
        <p:txBody>
          <a:bodyPr vert="horz" lIns="91440" tIns="45720" rIns="91440" bIns="45720" rtlCol="0"/>
          <a:lstStyle>
            <a:lvl1pPr algn="r">
              <a:defRPr sz="1200"/>
            </a:lvl1pPr>
          </a:lstStyle>
          <a:p>
            <a:fld id="{3099977D-48F3-41BB-9762-68D325BEDFB8}" type="datetimeFigureOut">
              <a:rPr lang="en-US" smtClean="0"/>
              <a:pPr/>
              <a:t>9/27/2015</a:t>
            </a:fld>
            <a:endParaRPr lang="en-US"/>
          </a:p>
        </p:txBody>
      </p:sp>
      <p:sp>
        <p:nvSpPr>
          <p:cNvPr id="4" name="Slide Image Placeholder 3"/>
          <p:cNvSpPr>
            <a:spLocks noGrp="1" noRot="1" noChangeAspect="1"/>
          </p:cNvSpPr>
          <p:nvPr>
            <p:ph type="sldImg" idx="2"/>
          </p:nvPr>
        </p:nvSpPr>
        <p:spPr>
          <a:xfrm>
            <a:off x="896938" y="746125"/>
            <a:ext cx="4967287" cy="37274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6117" y="4722694"/>
            <a:ext cx="5408930" cy="447413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43662"/>
            <a:ext cx="2929837" cy="49712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29761" y="9443662"/>
            <a:ext cx="2929837" cy="497126"/>
          </a:xfrm>
          <a:prstGeom prst="rect">
            <a:avLst/>
          </a:prstGeom>
        </p:spPr>
        <p:txBody>
          <a:bodyPr vert="horz" lIns="91440" tIns="45720" rIns="91440" bIns="45720" rtlCol="0" anchor="b"/>
          <a:lstStyle>
            <a:lvl1pPr algn="r">
              <a:defRPr sz="1200"/>
            </a:lvl1pPr>
          </a:lstStyle>
          <a:p>
            <a:fld id="{ECE1C6CC-AB44-4E98-AB81-EC68BFCE0C46}" type="slidenum">
              <a:rPr lang="en-US" smtClean="0"/>
              <a:pPr/>
              <a:t>‹#›</a:t>
            </a:fld>
            <a:endParaRPr lang="en-US"/>
          </a:p>
        </p:txBody>
      </p:sp>
    </p:spTree>
    <p:extLst>
      <p:ext uri="{BB962C8B-B14F-4D97-AF65-F5344CB8AC3E}">
        <p14:creationId xmlns:p14="http://schemas.microsoft.com/office/powerpoint/2010/main" val="39896306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9/27/2015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9/27/2015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9/27/2015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9/27/2015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6.png"/><Relationship Id="rId7" Type="http://schemas.openxmlformats.org/officeDocument/2006/relationships/diagramColors" Target="../diagrams/colors1.xm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9.png"/><Relationship Id="rId7" Type="http://schemas.openxmlformats.org/officeDocument/2006/relationships/diagramQuickStyle" Target="../diagrams/quickStyle2.xm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10" Type="http://schemas.openxmlformats.org/officeDocument/2006/relationships/image" Target="../media/image7.png"/><Relationship Id="rId4" Type="http://schemas.openxmlformats.org/officeDocument/2006/relationships/image" Target="../media/image10.png"/><Relationship Id="rId9" Type="http://schemas.microsoft.com/office/2007/relationships/diagramDrawing" Target="../diagrams/drawing2.xml"/></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9.png"/><Relationship Id="rId7" Type="http://schemas.openxmlformats.org/officeDocument/2006/relationships/diagramQuickStyle" Target="../diagrams/quickStyle3.xm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diagramLayout" Target="../diagrams/layout3.xml"/><Relationship Id="rId5" Type="http://schemas.openxmlformats.org/officeDocument/2006/relationships/diagramData" Target="../diagrams/data3.xml"/><Relationship Id="rId10" Type="http://schemas.openxmlformats.org/officeDocument/2006/relationships/image" Target="../media/image7.png"/><Relationship Id="rId4" Type="http://schemas.openxmlformats.org/officeDocument/2006/relationships/image" Target="../media/image10.png"/><Relationship Id="rId9" Type="http://schemas.microsoft.com/office/2007/relationships/diagramDrawing" Target="../diagrams/drawing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F:\PREVENCIJA - Infografik\bujicne pregrade\mali zvornik.jpg"/>
          <p:cNvPicPr>
            <a:picLocks noChangeAspect="1" noChangeArrowheads="1"/>
          </p:cNvPicPr>
          <p:nvPr/>
        </p:nvPicPr>
        <p:blipFill>
          <a:blip r:embed="rId2" cstate="print"/>
          <a:srcRect l="11502" r="19489"/>
          <a:stretch>
            <a:fillRect/>
          </a:stretch>
        </p:blipFill>
        <p:spPr bwMode="auto">
          <a:xfrm>
            <a:off x="5029200" y="3505200"/>
            <a:ext cx="4114800" cy="3352800"/>
          </a:xfrm>
          <a:prstGeom prst="rect">
            <a:avLst/>
          </a:prstGeom>
          <a:noFill/>
        </p:spPr>
      </p:pic>
      <p:pic>
        <p:nvPicPr>
          <p:cNvPr id="4098" name="Picture 2" descr="F:\PREVENCIJA - Infografik\bujicne pregrade\krupanj.jpg"/>
          <p:cNvPicPr>
            <a:picLocks noChangeAspect="1" noChangeArrowheads="1"/>
          </p:cNvPicPr>
          <p:nvPr/>
        </p:nvPicPr>
        <p:blipFill>
          <a:blip r:embed="rId3" cstate="print"/>
          <a:srcRect l="31969"/>
          <a:stretch>
            <a:fillRect/>
          </a:stretch>
        </p:blipFill>
        <p:spPr bwMode="auto">
          <a:xfrm>
            <a:off x="5029200" y="0"/>
            <a:ext cx="4114800" cy="3409950"/>
          </a:xfrm>
          <a:prstGeom prst="rect">
            <a:avLst/>
          </a:prstGeom>
          <a:noFill/>
        </p:spPr>
      </p:pic>
      <p:pic>
        <p:nvPicPr>
          <p:cNvPr id="9" name="Picture 2"/>
          <p:cNvPicPr>
            <a:picLocks noChangeAspect="1" noChangeArrowheads="1"/>
          </p:cNvPicPr>
          <p:nvPr/>
        </p:nvPicPr>
        <p:blipFill>
          <a:blip r:embed="rId4" cstate="print"/>
          <a:stretch>
            <a:fillRect/>
          </a:stretch>
        </p:blipFill>
        <p:spPr bwMode="auto">
          <a:xfrm>
            <a:off x="0" y="0"/>
            <a:ext cx="4953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381000" y="4080808"/>
            <a:ext cx="4038600" cy="1938992"/>
          </a:xfrm>
          <a:prstGeom prst="rect">
            <a:avLst/>
          </a:prstGeom>
          <a:noFill/>
        </p:spPr>
        <p:txBody>
          <a:bodyPr wrap="square" rtlCol="0">
            <a:spAutoFit/>
          </a:bodyPr>
          <a:lstStyle/>
          <a:p>
            <a:r>
              <a:rPr lang="en-US" sz="4000" b="1" dirty="0" smtClean="0">
                <a:solidFill>
                  <a:schemeClr val="bg1"/>
                </a:solidFill>
                <a:latin typeface="+mj-lt"/>
              </a:rPr>
              <a:t>DISASTER RISK AND CRISIS MANAGEMENT</a:t>
            </a:r>
            <a:endParaRPr lang="en-US" sz="4000" b="1" dirty="0">
              <a:solidFill>
                <a:schemeClr val="bg1"/>
              </a:solidFill>
              <a:latin typeface="+mj-lt"/>
            </a:endParaRPr>
          </a:p>
        </p:txBody>
      </p:sp>
      <p:cxnSp>
        <p:nvCxnSpPr>
          <p:cNvPr id="11" name="Straight Connector 10"/>
          <p:cNvCxnSpPr/>
          <p:nvPr/>
        </p:nvCxnSpPr>
        <p:spPr>
          <a:xfrm>
            <a:off x="0" y="6019800"/>
            <a:ext cx="4572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057400" y="1143000"/>
            <a:ext cx="2286000" cy="1323439"/>
          </a:xfrm>
          <a:prstGeom prst="rect">
            <a:avLst/>
          </a:prstGeom>
          <a:noFill/>
        </p:spPr>
        <p:txBody>
          <a:bodyPr wrap="square" rtlCol="0">
            <a:spAutoFit/>
          </a:bodyPr>
          <a:lstStyle/>
          <a:p>
            <a:r>
              <a:rPr lang="en-US" sz="2000" dirty="0" smtClean="0">
                <a:solidFill>
                  <a:schemeClr val="bg1"/>
                </a:solidFill>
              </a:rPr>
              <a:t>Government of Serbia Office for Reconstruction and Flood Relief</a:t>
            </a:r>
            <a:endParaRPr lang="en-US" sz="2000" dirty="0">
              <a:solidFill>
                <a:schemeClr val="bg1"/>
              </a:solidFill>
            </a:endParaRPr>
          </a:p>
        </p:txBody>
      </p:sp>
      <p:pic>
        <p:nvPicPr>
          <p:cNvPr id="13" name="Picture 3" descr="I:\Serbian National Disaster Risk Management Program\grb-srbije.png"/>
          <p:cNvPicPr>
            <a:picLocks noChangeAspect="1" noChangeArrowheads="1"/>
          </p:cNvPicPr>
          <p:nvPr/>
        </p:nvPicPr>
        <p:blipFill>
          <a:blip r:embed="rId5" cstate="print"/>
          <a:srcRect/>
          <a:stretch>
            <a:fillRect/>
          </a:stretch>
        </p:blipFill>
        <p:spPr bwMode="auto">
          <a:xfrm>
            <a:off x="609600" y="457200"/>
            <a:ext cx="1155080" cy="2286000"/>
          </a:xfrm>
          <a:prstGeom prst="rect">
            <a:avLst/>
          </a:prstGeom>
          <a:noFill/>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21623582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D:\BeiNdesign\MOCKUPS\BACKGROUD Mockups\5 Infinite White Studio Backdrops\05.jpg"/>
          <p:cNvPicPr>
            <a:picLocks noChangeAspect="1" noChangeArrowheads="1"/>
          </p:cNvPicPr>
          <p:nvPr/>
        </p:nvPicPr>
        <p:blipFill>
          <a:blip r:embed="rId2" cstate="print">
            <a:lum bright="10000"/>
          </a:blip>
          <a:srcRect/>
          <a:stretch>
            <a:fillRect/>
          </a:stretch>
        </p:blipFill>
        <p:spPr bwMode="auto">
          <a:xfrm>
            <a:off x="0" y="0"/>
            <a:ext cx="9144000" cy="6858000"/>
          </a:xfrm>
          <a:prstGeom prst="rect">
            <a:avLst/>
          </a:prstGeom>
          <a:noFill/>
        </p:spPr>
      </p:pic>
      <p:pic>
        <p:nvPicPr>
          <p:cNvPr id="6" name="Picture 5" descr="I:\Serbian National Disaster Risk Management Program\Picture1.png"/>
          <p:cNvPicPr>
            <a:picLocks noChangeAspect="1" noChangeArrowheads="1"/>
          </p:cNvPicPr>
          <p:nvPr/>
        </p:nvPicPr>
        <p:blipFill>
          <a:blip r:embed="rId3" cstate="print"/>
          <a:srcRect/>
          <a:stretch>
            <a:fillRect/>
          </a:stretch>
        </p:blipFill>
        <p:spPr bwMode="auto">
          <a:xfrm>
            <a:off x="0" y="0"/>
            <a:ext cx="9144000" cy="1106385"/>
          </a:xfrm>
          <a:prstGeom prst="rect">
            <a:avLst/>
          </a:prstGeom>
          <a:noFill/>
        </p:spPr>
      </p:pic>
      <p:sp>
        <p:nvSpPr>
          <p:cNvPr id="7" name="Title 1"/>
          <p:cNvSpPr txBox="1">
            <a:spLocks/>
          </p:cNvSpPr>
          <p:nvPr/>
        </p:nvSpPr>
        <p:spPr>
          <a:xfrm>
            <a:off x="457200" y="228600"/>
            <a:ext cx="8229600" cy="762000"/>
          </a:xfrm>
          <a:prstGeom prst="rect">
            <a:avLst/>
          </a:prstGeom>
        </p:spPr>
        <p:txBody>
          <a:bodyPr vert="horz" lIns="91440" tIns="45720" rIns="91440" bIns="45720" rtlCol="0" anchor="ctr">
            <a:noAutofit/>
          </a:bodyPr>
          <a:lstStyle/>
          <a:p>
            <a:pPr lvl="0">
              <a:spcBef>
                <a:spcPct val="0"/>
              </a:spcBef>
              <a:defRPr/>
            </a:pPr>
            <a:r>
              <a:rPr lang="en-US" sz="3200" b="1" dirty="0" smtClean="0">
                <a:solidFill>
                  <a:schemeClr val="bg1"/>
                </a:solidFill>
              </a:rPr>
              <a:t>PROJECT ALSO INCLUDES</a:t>
            </a:r>
            <a:endParaRPr kumimoji="0" lang="en-US" sz="3200" b="1" i="0" u="none" strike="noStrike" kern="1200" cap="none" spc="0" normalizeH="0" baseline="0" noProof="0" dirty="0">
              <a:ln>
                <a:noFill/>
              </a:ln>
              <a:solidFill>
                <a:schemeClr val="bg1"/>
              </a:solidFill>
              <a:effectLst/>
              <a:uLnTx/>
              <a:uFillTx/>
              <a:latin typeface="+mj-lt"/>
              <a:ea typeface="+mj-ea"/>
              <a:cs typeface="+mj-cs"/>
            </a:endParaRPr>
          </a:p>
        </p:txBody>
      </p:sp>
      <p:pic>
        <p:nvPicPr>
          <p:cNvPr id="10" name="Picture 9" descr="Grafika za prezentaciju-slajd10.png"/>
          <p:cNvPicPr>
            <a:picLocks noChangeAspect="1"/>
          </p:cNvPicPr>
          <p:nvPr/>
        </p:nvPicPr>
        <p:blipFill>
          <a:blip r:embed="rId4" cstate="print"/>
          <a:stretch>
            <a:fillRect/>
          </a:stretch>
        </p:blipFill>
        <p:spPr>
          <a:xfrm>
            <a:off x="457200" y="2081419"/>
            <a:ext cx="8305800" cy="2871579"/>
          </a:xfrm>
          <a:prstGeom prst="rect">
            <a:avLst/>
          </a:prstGeom>
        </p:spPr>
      </p:pic>
      <p:pic>
        <p:nvPicPr>
          <p:cNvPr id="11" name="Picture 5" descr="I:\Serbian National Disaster Risk Management Program\Picture1.png"/>
          <p:cNvPicPr>
            <a:picLocks noChangeAspect="1" noChangeArrowheads="1"/>
          </p:cNvPicPr>
          <p:nvPr/>
        </p:nvPicPr>
        <p:blipFill>
          <a:blip r:embed="rId5" cstate="print"/>
          <a:stretch>
            <a:fillRect/>
          </a:stretch>
        </p:blipFill>
        <p:spPr bwMode="auto">
          <a:xfrm flipH="1">
            <a:off x="-1" y="5751615"/>
            <a:ext cx="9143999" cy="1106385"/>
          </a:xfrm>
          <a:prstGeom prst="rect">
            <a:avLst/>
          </a:prstGeom>
          <a:noFill/>
        </p:spPr>
      </p:pic>
      <p:pic>
        <p:nvPicPr>
          <p:cNvPr id="14" name="Picture 3" descr="I:\Serbian National Disaster Risk Management Program\grb-srbije.png"/>
          <p:cNvPicPr>
            <a:picLocks noChangeAspect="1" noChangeArrowheads="1"/>
          </p:cNvPicPr>
          <p:nvPr/>
        </p:nvPicPr>
        <p:blipFill>
          <a:blip r:embed="rId6" cstate="print"/>
          <a:srcRect/>
          <a:stretch>
            <a:fillRect/>
          </a:stretch>
        </p:blipFill>
        <p:spPr bwMode="auto">
          <a:xfrm>
            <a:off x="8382000" y="152400"/>
            <a:ext cx="381000" cy="754031"/>
          </a:xfrm>
          <a:prstGeom prst="rect">
            <a:avLst/>
          </a:prstGeom>
          <a:noFill/>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val="8329548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066800"/>
            <a:ext cx="2895600" cy="5791200"/>
          </a:xfrm>
          <a:prstGeom prst="rect">
            <a:avLst/>
          </a:prstGeom>
          <a:solidFill>
            <a:srgbClr val="FF99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7" name="Picture 6" descr="Grafika za prezentaciju-slajd10.png"/>
          <p:cNvPicPr>
            <a:picLocks noChangeAspect="1"/>
          </p:cNvPicPr>
          <p:nvPr/>
        </p:nvPicPr>
        <p:blipFill>
          <a:blip r:embed="rId2" cstate="print"/>
          <a:stretch>
            <a:fillRect/>
          </a:stretch>
        </p:blipFill>
        <p:spPr>
          <a:xfrm>
            <a:off x="2895600" y="1082758"/>
            <a:ext cx="5867399" cy="5775242"/>
          </a:xfrm>
          <a:prstGeom prst="rect">
            <a:avLst/>
          </a:prstGeom>
        </p:spPr>
      </p:pic>
      <p:pic>
        <p:nvPicPr>
          <p:cNvPr id="4" name="Picture 3" descr="I:\Serbian National Disaster Risk Management Program\Picture1.png"/>
          <p:cNvPicPr>
            <a:picLocks noChangeAspect="1" noChangeArrowheads="1"/>
          </p:cNvPicPr>
          <p:nvPr/>
        </p:nvPicPr>
        <p:blipFill>
          <a:blip r:embed="rId3" cstate="print"/>
          <a:stretch>
            <a:fillRect/>
          </a:stretch>
        </p:blipFill>
        <p:spPr bwMode="auto">
          <a:xfrm flipH="1">
            <a:off x="0" y="0"/>
            <a:ext cx="9144000" cy="1106325"/>
          </a:xfrm>
          <a:prstGeom prst="rect">
            <a:avLst/>
          </a:prstGeom>
          <a:noFill/>
        </p:spPr>
      </p:pic>
      <p:sp>
        <p:nvSpPr>
          <p:cNvPr id="5" name="Title 1"/>
          <p:cNvSpPr txBox="1">
            <a:spLocks/>
          </p:cNvSpPr>
          <p:nvPr/>
        </p:nvSpPr>
        <p:spPr>
          <a:xfrm>
            <a:off x="457200" y="228600"/>
            <a:ext cx="8229600" cy="762000"/>
          </a:xfrm>
          <a:prstGeom prst="rect">
            <a:avLst/>
          </a:prstGeom>
        </p:spPr>
        <p:txBody>
          <a:bodyPr vert="horz" lIns="91440" tIns="45720" rIns="91440" bIns="45720" rtlCol="0" anchor="ctr">
            <a:noAutofit/>
          </a:bodyPr>
          <a:lstStyle/>
          <a:p>
            <a:pPr lvl="0">
              <a:spcBef>
                <a:spcPct val="0"/>
              </a:spcBef>
              <a:defRPr/>
            </a:pPr>
            <a:r>
              <a:rPr lang="en-GB" sz="3200" dirty="0" smtClean="0"/>
              <a:t/>
            </a:r>
            <a:br>
              <a:rPr lang="en-GB" sz="3200" dirty="0" smtClean="0"/>
            </a:br>
            <a:r>
              <a:rPr lang="en-GB" sz="2500" b="1" dirty="0" smtClean="0">
                <a:solidFill>
                  <a:schemeClr val="bg1"/>
                </a:solidFill>
              </a:rPr>
              <a:t>CONSTRUCTION OF </a:t>
            </a:r>
            <a:r>
              <a:rPr lang="sr-Latn-RS" sz="2500" b="1" dirty="0" smtClean="0">
                <a:solidFill>
                  <a:schemeClr val="bg1"/>
                </a:solidFill>
              </a:rPr>
              <a:t>TORRENT</a:t>
            </a:r>
            <a:r>
              <a:rPr lang="en-US" sz="2500" b="1" dirty="0" smtClean="0">
                <a:solidFill>
                  <a:schemeClr val="bg1"/>
                </a:solidFill>
              </a:rPr>
              <a:t>IAL </a:t>
            </a:r>
            <a:r>
              <a:rPr lang="en-GB" sz="2500" b="1" dirty="0" smtClean="0">
                <a:solidFill>
                  <a:schemeClr val="bg1"/>
                </a:solidFill>
              </a:rPr>
              <a:t>DAMS</a:t>
            </a:r>
            <a:r>
              <a:rPr lang="en-US" sz="3200" dirty="0" smtClean="0"/>
              <a:t/>
            </a:r>
            <a:br>
              <a:rPr lang="en-US" sz="3200" dirty="0" smtClean="0"/>
            </a:br>
            <a:endParaRPr kumimoji="0" lang="en-US" sz="3200" b="1" i="0" u="none" strike="noStrike" kern="1200" cap="none" spc="0" normalizeH="0" baseline="0" noProof="0" dirty="0">
              <a:ln>
                <a:noFill/>
              </a:ln>
              <a:solidFill>
                <a:schemeClr val="bg1"/>
              </a:solidFill>
              <a:effectLst/>
              <a:uLnTx/>
              <a:uFillTx/>
              <a:latin typeface="+mj-lt"/>
              <a:ea typeface="+mj-ea"/>
              <a:cs typeface="+mj-cs"/>
            </a:endParaRPr>
          </a:p>
        </p:txBody>
      </p:sp>
      <p:grpSp>
        <p:nvGrpSpPr>
          <p:cNvPr id="8" name="Group 7"/>
          <p:cNvGrpSpPr/>
          <p:nvPr/>
        </p:nvGrpSpPr>
        <p:grpSpPr>
          <a:xfrm>
            <a:off x="0" y="1600200"/>
            <a:ext cx="2895600" cy="2735997"/>
            <a:chOff x="0" y="1600200"/>
            <a:chExt cx="2895600" cy="2735997"/>
          </a:xfrm>
        </p:grpSpPr>
        <p:sp>
          <p:nvSpPr>
            <p:cNvPr id="9" name="Oval 8"/>
            <p:cNvSpPr/>
            <p:nvPr/>
          </p:nvSpPr>
          <p:spPr>
            <a:xfrm>
              <a:off x="533400" y="1600200"/>
              <a:ext cx="1828800" cy="18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685800" y="1667470"/>
              <a:ext cx="1524000" cy="923330"/>
            </a:xfrm>
            <a:prstGeom prst="rect">
              <a:avLst/>
            </a:prstGeom>
            <a:noFill/>
          </p:spPr>
          <p:txBody>
            <a:bodyPr wrap="square" rtlCol="0">
              <a:spAutoFit/>
            </a:bodyPr>
            <a:lstStyle/>
            <a:p>
              <a:pPr algn="ctr"/>
              <a:r>
                <a:rPr lang="en-US" sz="5400" b="1" dirty="0" smtClean="0">
                  <a:solidFill>
                    <a:schemeClr val="tx1">
                      <a:lumMod val="65000"/>
                      <a:lumOff val="35000"/>
                    </a:schemeClr>
                  </a:solidFill>
                </a:rPr>
                <a:t>29</a:t>
              </a:r>
              <a:endParaRPr lang="en-US" sz="5400" b="1" dirty="0">
                <a:solidFill>
                  <a:schemeClr val="tx1">
                    <a:lumMod val="65000"/>
                    <a:lumOff val="35000"/>
                  </a:schemeClr>
                </a:solidFill>
              </a:endParaRPr>
            </a:p>
          </p:txBody>
        </p:sp>
        <p:sp>
          <p:nvSpPr>
            <p:cNvPr id="12" name="TextBox 11"/>
            <p:cNvSpPr txBox="1"/>
            <p:nvPr/>
          </p:nvSpPr>
          <p:spPr>
            <a:xfrm>
              <a:off x="609600" y="2362200"/>
              <a:ext cx="1676400" cy="1015663"/>
            </a:xfrm>
            <a:prstGeom prst="rect">
              <a:avLst/>
            </a:prstGeom>
            <a:noFill/>
          </p:spPr>
          <p:txBody>
            <a:bodyPr wrap="square" rtlCol="0">
              <a:spAutoFit/>
            </a:bodyPr>
            <a:lstStyle/>
            <a:p>
              <a:pPr algn="ctr"/>
              <a:r>
                <a:rPr lang="en-US" sz="2000" b="1" dirty="0" smtClean="0">
                  <a:solidFill>
                    <a:schemeClr val="tx1">
                      <a:lumMod val="65000"/>
                      <a:lumOff val="35000"/>
                    </a:schemeClr>
                  </a:solidFill>
                </a:rPr>
                <a:t>NEW TORRENTIAL</a:t>
              </a:r>
            </a:p>
            <a:p>
              <a:pPr algn="ctr"/>
              <a:r>
                <a:rPr lang="en-US" sz="2000" b="1" dirty="0" smtClean="0">
                  <a:solidFill>
                    <a:schemeClr val="tx1">
                      <a:lumMod val="65000"/>
                      <a:lumOff val="35000"/>
                    </a:schemeClr>
                  </a:solidFill>
                </a:rPr>
                <a:t>DAMS</a:t>
              </a:r>
              <a:endParaRPr lang="en-US" sz="2000" b="1" dirty="0">
                <a:solidFill>
                  <a:schemeClr val="tx1">
                    <a:lumMod val="65000"/>
                    <a:lumOff val="35000"/>
                  </a:schemeClr>
                </a:solidFill>
              </a:endParaRPr>
            </a:p>
          </p:txBody>
        </p:sp>
        <p:sp>
          <p:nvSpPr>
            <p:cNvPr id="13" name="TextBox 12"/>
            <p:cNvSpPr txBox="1"/>
            <p:nvPr/>
          </p:nvSpPr>
          <p:spPr>
            <a:xfrm>
              <a:off x="0" y="3505200"/>
              <a:ext cx="2895600" cy="830997"/>
            </a:xfrm>
            <a:prstGeom prst="rect">
              <a:avLst/>
            </a:prstGeom>
            <a:noFill/>
          </p:spPr>
          <p:txBody>
            <a:bodyPr wrap="square" rtlCol="0">
              <a:spAutoFit/>
            </a:bodyPr>
            <a:lstStyle/>
            <a:p>
              <a:pPr algn="ctr"/>
              <a:r>
                <a:rPr lang="en-US" sz="2400" b="1" dirty="0" smtClean="0">
                  <a:solidFill>
                    <a:schemeClr val="bg1"/>
                  </a:solidFill>
                </a:rPr>
                <a:t>constructed in</a:t>
              </a:r>
            </a:p>
            <a:p>
              <a:pPr algn="ctr"/>
              <a:r>
                <a:rPr lang="en-US" sz="2400" b="1" dirty="0" smtClean="0">
                  <a:solidFill>
                    <a:schemeClr val="bg1"/>
                  </a:solidFill>
                </a:rPr>
                <a:t>2015</a:t>
              </a:r>
              <a:endParaRPr lang="en-US" sz="2400" b="1" dirty="0">
                <a:solidFill>
                  <a:schemeClr val="bg1"/>
                </a:solidFill>
              </a:endParaRPr>
            </a:p>
          </p:txBody>
        </p:sp>
      </p:grpSp>
      <p:pic>
        <p:nvPicPr>
          <p:cNvPr id="15" name="Picture 3" descr="I:\Serbian National Disaster Risk Management Program\grb-srbije.png"/>
          <p:cNvPicPr>
            <a:picLocks noChangeAspect="1" noChangeArrowheads="1"/>
          </p:cNvPicPr>
          <p:nvPr/>
        </p:nvPicPr>
        <p:blipFill>
          <a:blip r:embed="rId4" cstate="print"/>
          <a:srcRect/>
          <a:stretch>
            <a:fillRect/>
          </a:stretch>
        </p:blipFill>
        <p:spPr bwMode="auto">
          <a:xfrm>
            <a:off x="8382000" y="152400"/>
            <a:ext cx="381000" cy="754031"/>
          </a:xfrm>
          <a:prstGeom prst="rect">
            <a:avLst/>
          </a:prstGeom>
          <a:noFill/>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val="32913237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I:\Serbian National Disaster Risk Management Program\Picture1.png"/>
          <p:cNvPicPr>
            <a:picLocks noChangeAspect="1" noChangeArrowheads="1"/>
          </p:cNvPicPr>
          <p:nvPr/>
        </p:nvPicPr>
        <p:blipFill>
          <a:blip r:embed="rId2" cstate="print"/>
          <a:srcRect/>
          <a:stretch>
            <a:fillRect/>
          </a:stretch>
        </p:blipFill>
        <p:spPr bwMode="auto">
          <a:xfrm>
            <a:off x="0" y="0"/>
            <a:ext cx="9144000" cy="1106385"/>
          </a:xfrm>
          <a:prstGeom prst="rect">
            <a:avLst/>
          </a:prstGeom>
          <a:noFill/>
        </p:spPr>
      </p:pic>
      <p:pic>
        <p:nvPicPr>
          <p:cNvPr id="2050" name="Picture 2" descr="F:\PREVENCIJA - Infografik\mape montaze\katastar klizista.jpg"/>
          <p:cNvPicPr>
            <a:picLocks noChangeAspect="1" noChangeArrowheads="1"/>
          </p:cNvPicPr>
          <p:nvPr/>
        </p:nvPicPr>
        <p:blipFill>
          <a:blip r:embed="rId3" cstate="print"/>
          <a:srcRect t="19080" b="33044"/>
          <a:stretch>
            <a:fillRect/>
          </a:stretch>
        </p:blipFill>
        <p:spPr bwMode="auto">
          <a:xfrm>
            <a:off x="0" y="1066800"/>
            <a:ext cx="9143999" cy="4572000"/>
          </a:xfrm>
          <a:prstGeom prst="rect">
            <a:avLst/>
          </a:prstGeom>
          <a:noFill/>
        </p:spPr>
      </p:pic>
      <p:sp>
        <p:nvSpPr>
          <p:cNvPr id="9" name="Rectangle 8"/>
          <p:cNvSpPr/>
          <p:nvPr/>
        </p:nvSpPr>
        <p:spPr>
          <a:xfrm>
            <a:off x="0" y="5638800"/>
            <a:ext cx="9144000" cy="1219200"/>
          </a:xfrm>
          <a:prstGeom prst="rect">
            <a:avLst/>
          </a:prstGeom>
          <a:solidFill>
            <a:srgbClr val="FF99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5" name="Picture 5" descr="I:\Serbian National Disaster Risk Management Program\Picture1.png"/>
          <p:cNvPicPr>
            <a:picLocks noChangeAspect="1" noChangeArrowheads="1"/>
          </p:cNvPicPr>
          <p:nvPr/>
        </p:nvPicPr>
        <p:blipFill>
          <a:blip r:embed="rId4" cstate="print"/>
          <a:stretch>
            <a:fillRect/>
          </a:stretch>
        </p:blipFill>
        <p:spPr bwMode="auto">
          <a:xfrm flipH="1">
            <a:off x="-1" y="0"/>
            <a:ext cx="9144000" cy="1106325"/>
          </a:xfrm>
          <a:prstGeom prst="rect">
            <a:avLst/>
          </a:prstGeom>
          <a:noFill/>
        </p:spPr>
      </p:pic>
      <p:sp>
        <p:nvSpPr>
          <p:cNvPr id="6" name="Title 1"/>
          <p:cNvSpPr txBox="1">
            <a:spLocks/>
          </p:cNvSpPr>
          <p:nvPr/>
        </p:nvSpPr>
        <p:spPr>
          <a:xfrm>
            <a:off x="457200" y="228600"/>
            <a:ext cx="8229600" cy="762000"/>
          </a:xfrm>
          <a:prstGeom prst="rect">
            <a:avLst/>
          </a:prstGeom>
        </p:spPr>
        <p:txBody>
          <a:bodyPr vert="horz" lIns="91440" tIns="45720" rIns="91440" bIns="45720" rtlCol="0" anchor="ctr">
            <a:noAutofit/>
          </a:bodyPr>
          <a:lstStyle/>
          <a:p>
            <a:pPr lvl="0">
              <a:spcBef>
                <a:spcPct val="0"/>
              </a:spcBef>
              <a:defRPr/>
            </a:pPr>
            <a:r>
              <a:rPr lang="en-GB" sz="3200" b="1" dirty="0" smtClean="0">
                <a:solidFill>
                  <a:schemeClr val="bg1"/>
                </a:solidFill>
              </a:rPr>
              <a:t>LANDSLIDE CADASTRE</a:t>
            </a:r>
            <a:endParaRPr kumimoji="0" lang="en-US" sz="3200" b="1" i="0" u="none" strike="noStrike" kern="1200" cap="none" spc="0" normalizeH="0" baseline="0" noProof="0" dirty="0">
              <a:ln>
                <a:noFill/>
              </a:ln>
              <a:solidFill>
                <a:schemeClr val="bg1"/>
              </a:solidFill>
              <a:effectLst/>
              <a:uLnTx/>
              <a:uFillTx/>
              <a:latin typeface="+mj-lt"/>
              <a:ea typeface="+mj-ea"/>
              <a:cs typeface="+mj-cs"/>
            </a:endParaRPr>
          </a:p>
        </p:txBody>
      </p:sp>
      <p:grpSp>
        <p:nvGrpSpPr>
          <p:cNvPr id="12" name="Group 11"/>
          <p:cNvGrpSpPr/>
          <p:nvPr/>
        </p:nvGrpSpPr>
        <p:grpSpPr>
          <a:xfrm>
            <a:off x="0" y="1600200"/>
            <a:ext cx="2895600" cy="2735997"/>
            <a:chOff x="0" y="1600200"/>
            <a:chExt cx="2895600" cy="2735997"/>
          </a:xfrm>
        </p:grpSpPr>
        <p:sp>
          <p:nvSpPr>
            <p:cNvPr id="7" name="Oval 6"/>
            <p:cNvSpPr/>
            <p:nvPr/>
          </p:nvSpPr>
          <p:spPr>
            <a:xfrm>
              <a:off x="533400" y="1600200"/>
              <a:ext cx="1828800" cy="1828800"/>
            </a:xfrm>
            <a:prstGeom prst="ellipse">
              <a:avLst/>
            </a:prstGeom>
            <a:solidFill>
              <a:srgbClr val="A8CF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762000" y="1752600"/>
              <a:ext cx="1524000" cy="923330"/>
            </a:xfrm>
            <a:prstGeom prst="rect">
              <a:avLst/>
            </a:prstGeom>
            <a:noFill/>
          </p:spPr>
          <p:txBody>
            <a:bodyPr wrap="square" rtlCol="0">
              <a:spAutoFit/>
            </a:bodyPr>
            <a:lstStyle/>
            <a:p>
              <a:r>
                <a:rPr lang="en-US" sz="5400" b="1" dirty="0" smtClean="0">
                  <a:solidFill>
                    <a:schemeClr val="bg1"/>
                  </a:solidFill>
                </a:rPr>
                <a:t>30%</a:t>
              </a:r>
              <a:endParaRPr lang="en-US" sz="5400" b="1" dirty="0"/>
            </a:p>
          </p:txBody>
        </p:sp>
        <p:sp>
          <p:nvSpPr>
            <p:cNvPr id="10" name="TextBox 9"/>
            <p:cNvSpPr txBox="1"/>
            <p:nvPr/>
          </p:nvSpPr>
          <p:spPr>
            <a:xfrm>
              <a:off x="609600" y="2514600"/>
              <a:ext cx="1676400" cy="646331"/>
            </a:xfrm>
            <a:prstGeom prst="rect">
              <a:avLst/>
            </a:prstGeom>
            <a:noFill/>
          </p:spPr>
          <p:txBody>
            <a:bodyPr wrap="square" rtlCol="0">
              <a:spAutoFit/>
            </a:bodyPr>
            <a:lstStyle/>
            <a:p>
              <a:pPr algn="ctr"/>
              <a:r>
                <a:rPr lang="en-US" b="1" dirty="0" smtClean="0">
                  <a:solidFill>
                    <a:schemeClr val="bg1"/>
                  </a:solidFill>
                </a:rPr>
                <a:t>of the territory of Serbia</a:t>
              </a:r>
              <a:endParaRPr lang="en-US" b="1" dirty="0"/>
            </a:p>
          </p:txBody>
        </p:sp>
        <p:sp>
          <p:nvSpPr>
            <p:cNvPr id="11" name="TextBox 10"/>
            <p:cNvSpPr txBox="1"/>
            <p:nvPr/>
          </p:nvSpPr>
          <p:spPr>
            <a:xfrm>
              <a:off x="0" y="3505200"/>
              <a:ext cx="2895600" cy="830997"/>
            </a:xfrm>
            <a:prstGeom prst="rect">
              <a:avLst/>
            </a:prstGeom>
            <a:noFill/>
          </p:spPr>
          <p:txBody>
            <a:bodyPr wrap="square" rtlCol="0">
              <a:spAutoFit/>
            </a:bodyPr>
            <a:lstStyle/>
            <a:p>
              <a:pPr algn="ctr"/>
              <a:r>
                <a:rPr lang="en-US" sz="2400" b="1" dirty="0" smtClean="0">
                  <a:solidFill>
                    <a:srgbClr val="336600"/>
                  </a:solidFill>
                </a:rPr>
                <a:t>is under the</a:t>
              </a:r>
            </a:p>
            <a:p>
              <a:pPr algn="ctr"/>
              <a:r>
                <a:rPr lang="en-US" sz="2400" b="1" dirty="0" smtClean="0">
                  <a:solidFill>
                    <a:srgbClr val="336600"/>
                  </a:solidFill>
                </a:rPr>
                <a:t>risk of landslides.</a:t>
              </a:r>
              <a:endParaRPr lang="en-US" sz="2400" b="1" dirty="0">
                <a:solidFill>
                  <a:srgbClr val="336600"/>
                </a:solidFill>
              </a:endParaRPr>
            </a:p>
          </p:txBody>
        </p:sp>
      </p:grpSp>
      <p:pic>
        <p:nvPicPr>
          <p:cNvPr id="14" name="Picture 3" descr="I:\Serbian National Disaster Risk Management Program\grb-srbije.png"/>
          <p:cNvPicPr>
            <a:picLocks noChangeAspect="1" noChangeArrowheads="1"/>
          </p:cNvPicPr>
          <p:nvPr/>
        </p:nvPicPr>
        <p:blipFill>
          <a:blip r:embed="rId5" cstate="print"/>
          <a:srcRect/>
          <a:stretch>
            <a:fillRect/>
          </a:stretch>
        </p:blipFill>
        <p:spPr bwMode="auto">
          <a:xfrm>
            <a:off x="8382000" y="152400"/>
            <a:ext cx="381000" cy="754031"/>
          </a:xfrm>
          <a:prstGeom prst="rect">
            <a:avLst/>
          </a:prstGeom>
          <a:noFill/>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val="24495986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F:\PREVENCIJA - Infografik\mape montaze\katastar klizista.jpg"/>
          <p:cNvPicPr>
            <a:picLocks noChangeAspect="1" noChangeArrowheads="1"/>
          </p:cNvPicPr>
          <p:nvPr/>
        </p:nvPicPr>
        <p:blipFill>
          <a:blip r:embed="rId2" cstate="print"/>
          <a:srcRect r="8302"/>
          <a:stretch>
            <a:fillRect/>
          </a:stretch>
        </p:blipFill>
        <p:spPr bwMode="auto">
          <a:xfrm>
            <a:off x="2572513" y="609600"/>
            <a:ext cx="6571487" cy="5105400"/>
          </a:xfrm>
          <a:prstGeom prst="rect">
            <a:avLst/>
          </a:prstGeom>
          <a:noFill/>
        </p:spPr>
      </p:pic>
      <p:sp>
        <p:nvSpPr>
          <p:cNvPr id="14" name="Rectangle 13"/>
          <p:cNvSpPr/>
          <p:nvPr/>
        </p:nvSpPr>
        <p:spPr>
          <a:xfrm>
            <a:off x="0" y="1066800"/>
            <a:ext cx="3429000" cy="5791200"/>
          </a:xfrm>
          <a:prstGeom prst="rect">
            <a:avLst/>
          </a:prstGeom>
          <a:solidFill>
            <a:srgbClr val="92D05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rgbClr val="C00000"/>
              </a:solidFill>
            </a:endParaRPr>
          </a:p>
        </p:txBody>
      </p:sp>
      <p:pic>
        <p:nvPicPr>
          <p:cNvPr id="4" name="Picture 3" descr="I:\Serbian National Disaster Risk Management Program\Picture1.png"/>
          <p:cNvPicPr>
            <a:picLocks noChangeAspect="1" noChangeArrowheads="1"/>
          </p:cNvPicPr>
          <p:nvPr/>
        </p:nvPicPr>
        <p:blipFill>
          <a:blip r:embed="rId3" cstate="print"/>
          <a:srcRect/>
          <a:stretch>
            <a:fillRect/>
          </a:stretch>
        </p:blipFill>
        <p:spPr bwMode="auto">
          <a:xfrm>
            <a:off x="0" y="0"/>
            <a:ext cx="9144000" cy="1106385"/>
          </a:xfrm>
          <a:prstGeom prst="rect">
            <a:avLst/>
          </a:prstGeom>
          <a:noFill/>
        </p:spPr>
      </p:pic>
      <p:sp>
        <p:nvSpPr>
          <p:cNvPr id="5" name="Title 1"/>
          <p:cNvSpPr txBox="1">
            <a:spLocks/>
          </p:cNvSpPr>
          <p:nvPr/>
        </p:nvSpPr>
        <p:spPr>
          <a:xfrm>
            <a:off x="457200" y="0"/>
            <a:ext cx="8382000" cy="1143000"/>
          </a:xfrm>
          <a:prstGeom prst="rect">
            <a:avLst/>
          </a:prstGeom>
        </p:spPr>
        <p:txBody>
          <a:bodyPr vert="horz" lIns="91440" tIns="45720" rIns="91440" bIns="45720" rtlCol="0" anchor="ctr">
            <a:noAutofit/>
          </a:bodyPr>
          <a:lstStyle/>
          <a:p>
            <a:pPr>
              <a:spcBef>
                <a:spcPct val="0"/>
              </a:spcBef>
              <a:defRPr/>
            </a:pPr>
            <a:r>
              <a:rPr lang="en-GB" sz="2300" b="1" dirty="0" smtClean="0">
                <a:solidFill>
                  <a:schemeClr val="bg1"/>
                </a:solidFill>
              </a:rPr>
              <a:t>STUDY OF FLOOD PROTECTION IN KOLUBARA RIVER BASIN</a:t>
            </a:r>
            <a:endParaRPr kumimoji="0" lang="en-US" sz="2300" b="1" i="0" u="none" strike="noStrike" kern="1200" cap="none" spc="0" normalizeH="0" baseline="0" noProof="0" dirty="0">
              <a:ln>
                <a:noFill/>
              </a:ln>
              <a:solidFill>
                <a:schemeClr val="bg1"/>
              </a:solidFill>
              <a:effectLst/>
              <a:uLnTx/>
              <a:uFillTx/>
              <a:latin typeface="+mj-lt"/>
              <a:ea typeface="+mj-ea"/>
              <a:cs typeface="+mj-cs"/>
            </a:endParaRPr>
          </a:p>
        </p:txBody>
      </p:sp>
      <p:sp>
        <p:nvSpPr>
          <p:cNvPr id="7" name="Rectangle 6"/>
          <p:cNvSpPr/>
          <p:nvPr/>
        </p:nvSpPr>
        <p:spPr>
          <a:xfrm>
            <a:off x="0" y="5257800"/>
            <a:ext cx="9144000" cy="1600200"/>
          </a:xfrm>
          <a:prstGeom prst="rect">
            <a:avLst/>
          </a:prstGeom>
          <a:solidFill>
            <a:srgbClr val="0070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9" name="Oval 8"/>
          <p:cNvSpPr/>
          <p:nvPr/>
        </p:nvSpPr>
        <p:spPr>
          <a:xfrm>
            <a:off x="762000" y="2895600"/>
            <a:ext cx="1828800" cy="18288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066800" y="3048000"/>
            <a:ext cx="1524000" cy="923330"/>
          </a:xfrm>
          <a:prstGeom prst="rect">
            <a:avLst/>
          </a:prstGeom>
          <a:noFill/>
        </p:spPr>
        <p:txBody>
          <a:bodyPr wrap="square" rtlCol="0">
            <a:spAutoFit/>
          </a:bodyPr>
          <a:lstStyle/>
          <a:p>
            <a:r>
              <a:rPr lang="sr-Latn-RS" sz="5400" b="1" dirty="0" smtClean="0">
                <a:solidFill>
                  <a:schemeClr val="bg1"/>
                </a:solidFill>
              </a:rPr>
              <a:t>900</a:t>
            </a:r>
            <a:endParaRPr lang="en-US" sz="5400" b="1" dirty="0"/>
          </a:p>
        </p:txBody>
      </p:sp>
      <p:sp>
        <p:nvSpPr>
          <p:cNvPr id="11" name="TextBox 10"/>
          <p:cNvSpPr txBox="1"/>
          <p:nvPr/>
        </p:nvSpPr>
        <p:spPr>
          <a:xfrm>
            <a:off x="838200" y="3733800"/>
            <a:ext cx="1676400" cy="830997"/>
          </a:xfrm>
          <a:prstGeom prst="rect">
            <a:avLst/>
          </a:prstGeom>
          <a:noFill/>
        </p:spPr>
        <p:txBody>
          <a:bodyPr wrap="square" rtlCol="0">
            <a:spAutoFit/>
          </a:bodyPr>
          <a:lstStyle/>
          <a:p>
            <a:pPr algn="ctr"/>
            <a:r>
              <a:rPr lang="en-US" sz="2400" b="1" dirty="0" smtClean="0">
                <a:solidFill>
                  <a:schemeClr val="bg1"/>
                </a:solidFill>
              </a:rPr>
              <a:t>M</a:t>
            </a:r>
            <a:r>
              <a:rPr lang="sr-Latn-RS" sz="2400" b="1" dirty="0" smtClean="0">
                <a:solidFill>
                  <a:schemeClr val="bg1"/>
                </a:solidFill>
              </a:rPr>
              <a:t>illion</a:t>
            </a:r>
          </a:p>
          <a:p>
            <a:pPr algn="ctr"/>
            <a:r>
              <a:rPr lang="sr-Latn-RS" sz="2400" b="1" dirty="0" smtClean="0">
                <a:solidFill>
                  <a:schemeClr val="bg1"/>
                </a:solidFill>
              </a:rPr>
              <a:t>EUR</a:t>
            </a:r>
            <a:endParaRPr lang="en-US" sz="2400" b="1" dirty="0"/>
          </a:p>
        </p:txBody>
      </p:sp>
      <p:sp>
        <p:nvSpPr>
          <p:cNvPr id="12" name="TextBox 11"/>
          <p:cNvSpPr txBox="1"/>
          <p:nvPr/>
        </p:nvSpPr>
        <p:spPr>
          <a:xfrm>
            <a:off x="304800" y="1524000"/>
            <a:ext cx="2819400" cy="923330"/>
          </a:xfrm>
          <a:prstGeom prst="rect">
            <a:avLst/>
          </a:prstGeom>
          <a:noFill/>
        </p:spPr>
        <p:txBody>
          <a:bodyPr wrap="square" rtlCol="0">
            <a:spAutoFit/>
          </a:bodyPr>
          <a:lstStyle/>
          <a:p>
            <a:pPr algn="ctr"/>
            <a:r>
              <a:rPr lang="en-GB" b="1" dirty="0" smtClean="0">
                <a:solidFill>
                  <a:schemeClr val="bg1"/>
                </a:solidFill>
              </a:rPr>
              <a:t>KOLUBARA RIVER BASIN</a:t>
            </a:r>
            <a:r>
              <a:rPr lang="en-US" b="1" dirty="0" smtClean="0">
                <a:solidFill>
                  <a:schemeClr val="bg1"/>
                </a:solidFill>
              </a:rPr>
              <a:t> I</a:t>
            </a:r>
            <a:r>
              <a:rPr lang="en-GB" b="1" dirty="0" smtClean="0">
                <a:solidFill>
                  <a:schemeClr val="bg1"/>
                </a:solidFill>
              </a:rPr>
              <a:t>N MAY 2014 SUSTAINED DAMAGE OF OVER</a:t>
            </a:r>
            <a:endParaRPr lang="en-US" b="1" dirty="0">
              <a:solidFill>
                <a:schemeClr val="bg1"/>
              </a:solidFill>
            </a:endParaRPr>
          </a:p>
        </p:txBody>
      </p:sp>
      <p:sp>
        <p:nvSpPr>
          <p:cNvPr id="13" name="TextBox 12"/>
          <p:cNvSpPr txBox="1"/>
          <p:nvPr/>
        </p:nvSpPr>
        <p:spPr>
          <a:xfrm>
            <a:off x="533400" y="5584448"/>
            <a:ext cx="8229600" cy="892552"/>
          </a:xfrm>
          <a:prstGeom prst="rect">
            <a:avLst/>
          </a:prstGeom>
          <a:noFill/>
        </p:spPr>
        <p:txBody>
          <a:bodyPr wrap="square" rtlCol="0">
            <a:spAutoFit/>
          </a:bodyPr>
          <a:lstStyle/>
          <a:p>
            <a:r>
              <a:rPr lang="en-GB" sz="2600" dirty="0" smtClean="0">
                <a:solidFill>
                  <a:schemeClr val="bg1"/>
                </a:solidFill>
              </a:rPr>
              <a:t>The study will be used to improve safety of citizens and property in this part of Serbia.</a:t>
            </a:r>
            <a:endParaRPr lang="en-US" sz="2600" dirty="0">
              <a:solidFill>
                <a:schemeClr val="bg1"/>
              </a:solidFill>
            </a:endParaRPr>
          </a:p>
        </p:txBody>
      </p:sp>
      <p:pic>
        <p:nvPicPr>
          <p:cNvPr id="15" name="Picture 3" descr="I:\Serbian National Disaster Risk Management Program\grb-srbije.png"/>
          <p:cNvPicPr>
            <a:picLocks noChangeAspect="1" noChangeArrowheads="1"/>
          </p:cNvPicPr>
          <p:nvPr/>
        </p:nvPicPr>
        <p:blipFill>
          <a:blip r:embed="rId4" cstate="print"/>
          <a:srcRect/>
          <a:stretch>
            <a:fillRect/>
          </a:stretch>
        </p:blipFill>
        <p:spPr bwMode="auto">
          <a:xfrm>
            <a:off x="8382000" y="152400"/>
            <a:ext cx="381000" cy="754031"/>
          </a:xfrm>
          <a:prstGeom prst="rect">
            <a:avLst/>
          </a:prstGeom>
          <a:noFill/>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val="15306829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D:\BeiNdesign\MOCKUPS\BACKGROUD Mockups\5 Infinite White Studio Backdrops\05.jpg"/>
          <p:cNvPicPr>
            <a:picLocks noChangeAspect="1" noChangeArrowheads="1"/>
          </p:cNvPicPr>
          <p:nvPr/>
        </p:nvPicPr>
        <p:blipFill>
          <a:blip r:embed="rId2" cstate="print">
            <a:lum bright="10000"/>
          </a:blip>
          <a:srcRect/>
          <a:stretch>
            <a:fillRect/>
          </a:stretch>
        </p:blipFill>
        <p:spPr bwMode="auto">
          <a:xfrm>
            <a:off x="0" y="0"/>
            <a:ext cx="9144000" cy="6858000"/>
          </a:xfrm>
          <a:prstGeom prst="rect">
            <a:avLst/>
          </a:prstGeom>
          <a:noFill/>
        </p:spPr>
      </p:pic>
      <p:pic>
        <p:nvPicPr>
          <p:cNvPr id="6" name="Picture 5" descr="I:\Serbian National Disaster Risk Management Program\Picture1.png"/>
          <p:cNvPicPr>
            <a:picLocks noChangeAspect="1" noChangeArrowheads="1"/>
          </p:cNvPicPr>
          <p:nvPr/>
        </p:nvPicPr>
        <p:blipFill>
          <a:blip r:embed="rId3" cstate="print"/>
          <a:srcRect/>
          <a:stretch>
            <a:fillRect/>
          </a:stretch>
        </p:blipFill>
        <p:spPr bwMode="auto">
          <a:xfrm>
            <a:off x="0" y="0"/>
            <a:ext cx="9144000" cy="1106385"/>
          </a:xfrm>
          <a:prstGeom prst="rect">
            <a:avLst/>
          </a:prstGeom>
          <a:noFill/>
        </p:spPr>
      </p:pic>
      <p:sp>
        <p:nvSpPr>
          <p:cNvPr id="7" name="Title 1"/>
          <p:cNvSpPr txBox="1">
            <a:spLocks/>
          </p:cNvSpPr>
          <p:nvPr/>
        </p:nvSpPr>
        <p:spPr>
          <a:xfrm>
            <a:off x="457200" y="228600"/>
            <a:ext cx="8229600" cy="762000"/>
          </a:xfrm>
          <a:prstGeom prst="rect">
            <a:avLst/>
          </a:prstGeom>
        </p:spPr>
        <p:txBody>
          <a:bodyPr vert="horz" lIns="91440" tIns="45720" rIns="91440" bIns="45720" rtlCol="0" anchor="ctr">
            <a:noAutofit/>
          </a:bodyPr>
          <a:lstStyle/>
          <a:p>
            <a:pPr lvl="0">
              <a:spcBef>
                <a:spcPct val="0"/>
              </a:spcBef>
              <a:defRPr/>
            </a:pPr>
            <a:r>
              <a:rPr lang="en-US" sz="3200" b="1" dirty="0" smtClean="0">
                <a:solidFill>
                  <a:schemeClr val="bg1"/>
                </a:solidFill>
              </a:rPr>
              <a:t>NEXT STEP - REGIONAL DISASTER CENTER?</a:t>
            </a:r>
            <a:endParaRPr kumimoji="0" lang="en-US" sz="3200" b="1" i="0" u="none" strike="noStrike" kern="1200" cap="none" spc="0" normalizeH="0" baseline="0" noProof="0" dirty="0">
              <a:ln>
                <a:noFill/>
              </a:ln>
              <a:solidFill>
                <a:schemeClr val="bg1"/>
              </a:solidFill>
              <a:effectLst/>
              <a:uLnTx/>
              <a:uFillTx/>
              <a:latin typeface="+mj-lt"/>
              <a:ea typeface="+mj-ea"/>
              <a:cs typeface="+mj-cs"/>
            </a:endParaRPr>
          </a:p>
        </p:txBody>
      </p:sp>
      <p:pic>
        <p:nvPicPr>
          <p:cNvPr id="11" name="Picture 5" descr="I:\Serbian National Disaster Risk Management Program\Picture1.png"/>
          <p:cNvPicPr>
            <a:picLocks noChangeAspect="1" noChangeArrowheads="1"/>
          </p:cNvPicPr>
          <p:nvPr/>
        </p:nvPicPr>
        <p:blipFill>
          <a:blip r:embed="rId4" cstate="print"/>
          <a:stretch>
            <a:fillRect/>
          </a:stretch>
        </p:blipFill>
        <p:spPr bwMode="auto">
          <a:xfrm flipH="1">
            <a:off x="-1" y="5751615"/>
            <a:ext cx="9143999" cy="1106385"/>
          </a:xfrm>
          <a:prstGeom prst="rect">
            <a:avLst/>
          </a:prstGeom>
          <a:noFill/>
        </p:spPr>
      </p:pic>
      <p:sp>
        <p:nvSpPr>
          <p:cNvPr id="9" name="Content Placeholder 2"/>
          <p:cNvSpPr>
            <a:spLocks noGrp="1"/>
          </p:cNvSpPr>
          <p:nvPr>
            <p:ph idx="1"/>
          </p:nvPr>
        </p:nvSpPr>
        <p:spPr>
          <a:xfrm>
            <a:off x="304800" y="1371600"/>
            <a:ext cx="8610600" cy="4800600"/>
          </a:xfrm>
        </p:spPr>
        <p:txBody>
          <a:bodyPr>
            <a:noAutofit/>
          </a:bodyPr>
          <a:lstStyle/>
          <a:p>
            <a:r>
              <a:rPr lang="en-US" sz="1600" dirty="0" smtClean="0">
                <a:solidFill>
                  <a:schemeClr val="tx1">
                    <a:lumMod val="65000"/>
                    <a:lumOff val="35000"/>
                  </a:schemeClr>
                </a:solidFill>
              </a:rPr>
              <a:t>All efforts by individual nations and development partners are good, but prove to be insufficient</a:t>
            </a:r>
          </a:p>
          <a:p>
            <a:r>
              <a:rPr lang="en-US" sz="1600" dirty="0" smtClean="0">
                <a:solidFill>
                  <a:schemeClr val="tx1">
                    <a:lumMod val="65000"/>
                    <a:lumOff val="35000"/>
                  </a:schemeClr>
                </a:solidFill>
              </a:rPr>
              <a:t>Setting up the </a:t>
            </a:r>
            <a:r>
              <a:rPr lang="en-US" sz="1600" b="1" dirty="0" smtClean="0">
                <a:solidFill>
                  <a:srgbClr val="FF0000"/>
                </a:solidFill>
              </a:rPr>
              <a:t>Regional Disaster Center</a:t>
            </a:r>
            <a:r>
              <a:rPr lang="en-US" sz="1600" dirty="0" smtClean="0">
                <a:solidFill>
                  <a:srgbClr val="FF0000"/>
                </a:solidFill>
              </a:rPr>
              <a:t> </a:t>
            </a:r>
            <a:r>
              <a:rPr lang="en-US" sz="1600" dirty="0" smtClean="0">
                <a:solidFill>
                  <a:schemeClr val="tx1">
                    <a:lumMod val="65000"/>
                    <a:lumOff val="35000"/>
                  </a:schemeClr>
                </a:solidFill>
              </a:rPr>
              <a:t>with the role to promote:</a:t>
            </a:r>
          </a:p>
          <a:p>
            <a:pPr>
              <a:buFont typeface="Courier New" pitchFamily="49" charset="0"/>
              <a:buChar char="o"/>
            </a:pPr>
            <a:endParaRPr lang="en-US" sz="1400" b="1" dirty="0" smtClean="0">
              <a:solidFill>
                <a:schemeClr val="tx1">
                  <a:lumMod val="65000"/>
                  <a:lumOff val="35000"/>
                </a:schemeClr>
              </a:solidFill>
            </a:endParaRPr>
          </a:p>
          <a:p>
            <a:pPr lvl="1">
              <a:buFont typeface="Arial" pitchFamily="34" charset="0"/>
              <a:buChar char="•"/>
            </a:pPr>
            <a:r>
              <a:rPr lang="en-US" sz="1400" dirty="0" smtClean="0">
                <a:solidFill>
                  <a:schemeClr val="tx1">
                    <a:lumMod val="65000"/>
                    <a:lumOff val="35000"/>
                  </a:schemeClr>
                </a:solidFill>
              </a:rPr>
              <a:t>Trans boundary (cross border) and regional cooperation on risk </a:t>
            </a:r>
            <a:r>
              <a:rPr lang="en-US" sz="1400" dirty="0" smtClean="0">
                <a:solidFill>
                  <a:schemeClr val="tx1">
                    <a:lumMod val="65000"/>
                    <a:lumOff val="35000"/>
                  </a:schemeClr>
                </a:solidFill>
              </a:rPr>
              <a:t>management and early </a:t>
            </a:r>
            <a:r>
              <a:rPr lang="en-US" sz="1400" dirty="0" smtClean="0">
                <a:solidFill>
                  <a:schemeClr val="tx1">
                    <a:lumMod val="65000"/>
                    <a:lumOff val="35000"/>
                  </a:schemeClr>
                </a:solidFill>
              </a:rPr>
              <a:t>warning </a:t>
            </a:r>
            <a:r>
              <a:rPr lang="en-US" sz="1400" dirty="0" smtClean="0">
                <a:solidFill>
                  <a:schemeClr val="tx1">
                    <a:lumMod val="65000"/>
                    <a:lumOff val="35000"/>
                  </a:schemeClr>
                </a:solidFill>
              </a:rPr>
              <a:t>procedures </a:t>
            </a:r>
            <a:endParaRPr lang="en-US" sz="1400" dirty="0" smtClean="0">
              <a:solidFill>
                <a:schemeClr val="tx1">
                  <a:lumMod val="65000"/>
                  <a:lumOff val="35000"/>
                </a:schemeClr>
              </a:solidFill>
            </a:endParaRPr>
          </a:p>
          <a:p>
            <a:pPr lvl="1">
              <a:buFont typeface="Arial" pitchFamily="34" charset="0"/>
              <a:buChar char="•"/>
            </a:pPr>
            <a:r>
              <a:rPr lang="en-US" sz="1400" dirty="0">
                <a:solidFill>
                  <a:schemeClr val="tx1">
                    <a:lumMod val="65000"/>
                    <a:lumOff val="35000"/>
                  </a:schemeClr>
                </a:solidFill>
              </a:rPr>
              <a:t>D</a:t>
            </a:r>
            <a:r>
              <a:rPr lang="en-US" sz="1400" dirty="0" smtClean="0">
                <a:solidFill>
                  <a:schemeClr val="tx1">
                    <a:lumMod val="65000"/>
                    <a:lumOff val="35000"/>
                  </a:schemeClr>
                </a:solidFill>
              </a:rPr>
              <a:t>isaster </a:t>
            </a:r>
            <a:r>
              <a:rPr lang="en-US" sz="1400" dirty="0" smtClean="0">
                <a:solidFill>
                  <a:schemeClr val="tx1">
                    <a:lumMod val="65000"/>
                    <a:lumOff val="35000"/>
                  </a:schemeClr>
                </a:solidFill>
              </a:rPr>
              <a:t>response </a:t>
            </a:r>
            <a:endParaRPr lang="en-US" sz="1400" dirty="0" smtClean="0">
              <a:solidFill>
                <a:schemeClr val="tx1">
                  <a:lumMod val="65000"/>
                  <a:lumOff val="35000"/>
                </a:schemeClr>
              </a:solidFill>
            </a:endParaRPr>
          </a:p>
          <a:p>
            <a:pPr lvl="1">
              <a:buFont typeface="Arial" pitchFamily="34" charset="0"/>
              <a:buChar char="•"/>
            </a:pPr>
            <a:r>
              <a:rPr lang="en-US" sz="1400" dirty="0">
                <a:solidFill>
                  <a:schemeClr val="tx1">
                    <a:lumMod val="65000"/>
                    <a:lumOff val="35000"/>
                  </a:schemeClr>
                </a:solidFill>
              </a:rPr>
              <a:t>D</a:t>
            </a:r>
            <a:r>
              <a:rPr lang="en-US" sz="1400" dirty="0" smtClean="0">
                <a:solidFill>
                  <a:schemeClr val="tx1">
                    <a:lumMod val="65000"/>
                    <a:lumOff val="35000"/>
                  </a:schemeClr>
                </a:solidFill>
              </a:rPr>
              <a:t>amage remediation and rehabilitation through harmonization of the risk policies, consolidation of the risk response </a:t>
            </a:r>
            <a:r>
              <a:rPr lang="en-US" sz="1400" dirty="0" smtClean="0">
                <a:solidFill>
                  <a:schemeClr val="tx1">
                    <a:lumMod val="65000"/>
                    <a:lumOff val="35000"/>
                  </a:schemeClr>
                </a:solidFill>
              </a:rPr>
              <a:t>procedures</a:t>
            </a:r>
            <a:endParaRPr lang="en-US" sz="1400" dirty="0" smtClean="0">
              <a:solidFill>
                <a:schemeClr val="tx1">
                  <a:lumMod val="65000"/>
                  <a:lumOff val="35000"/>
                </a:schemeClr>
              </a:solidFill>
            </a:endParaRPr>
          </a:p>
          <a:p>
            <a:pPr lvl="1">
              <a:buFont typeface="Arial" pitchFamily="34" charset="0"/>
              <a:buChar char="•"/>
            </a:pPr>
            <a:r>
              <a:rPr lang="en-US" sz="1400" dirty="0" smtClean="0">
                <a:solidFill>
                  <a:schemeClr val="tx1">
                    <a:lumMod val="65000"/>
                    <a:lumOff val="35000"/>
                  </a:schemeClr>
                </a:solidFill>
              </a:rPr>
              <a:t>Education and sharing of </a:t>
            </a:r>
            <a:r>
              <a:rPr lang="en-US" sz="1400" dirty="0" smtClean="0">
                <a:solidFill>
                  <a:schemeClr val="tx1">
                    <a:lumMod val="65000"/>
                    <a:lumOff val="35000"/>
                  </a:schemeClr>
                </a:solidFill>
              </a:rPr>
              <a:t>skills and know-how</a:t>
            </a:r>
            <a:endParaRPr lang="en-US" sz="1400" dirty="0" smtClean="0">
              <a:solidFill>
                <a:schemeClr val="tx1">
                  <a:lumMod val="65000"/>
                  <a:lumOff val="35000"/>
                </a:schemeClr>
              </a:solidFill>
            </a:endParaRPr>
          </a:p>
          <a:p>
            <a:pPr lvl="1">
              <a:buFont typeface="Arial" pitchFamily="34" charset="0"/>
              <a:buChar char="•"/>
            </a:pPr>
            <a:r>
              <a:rPr lang="en-US" sz="1400" dirty="0">
                <a:solidFill>
                  <a:schemeClr val="tx1">
                    <a:lumMod val="65000"/>
                    <a:lumOff val="35000"/>
                  </a:schemeClr>
                </a:solidFill>
              </a:rPr>
              <a:t>R</a:t>
            </a:r>
            <a:r>
              <a:rPr lang="en-US" sz="1400" dirty="0" smtClean="0">
                <a:solidFill>
                  <a:schemeClr val="tx1">
                    <a:lumMod val="65000"/>
                    <a:lumOff val="35000"/>
                  </a:schemeClr>
                </a:solidFill>
              </a:rPr>
              <a:t>aising public awareness on </a:t>
            </a:r>
            <a:r>
              <a:rPr lang="en-US" sz="1400" dirty="0" smtClean="0">
                <a:solidFill>
                  <a:schemeClr val="tx1">
                    <a:lumMod val="65000"/>
                    <a:lumOff val="35000"/>
                  </a:schemeClr>
                </a:solidFill>
              </a:rPr>
              <a:t>potential </a:t>
            </a:r>
            <a:r>
              <a:rPr lang="en-US" sz="1400" dirty="0" smtClean="0">
                <a:solidFill>
                  <a:schemeClr val="tx1">
                    <a:lumMod val="65000"/>
                    <a:lumOff val="35000"/>
                  </a:schemeClr>
                </a:solidFill>
              </a:rPr>
              <a:t>risks of disasters, including slow onset disasters, community-based </a:t>
            </a:r>
            <a:r>
              <a:rPr lang="en-US" sz="1400" dirty="0" smtClean="0">
                <a:solidFill>
                  <a:schemeClr val="tx1">
                    <a:lumMod val="65000"/>
                    <a:lumOff val="35000"/>
                  </a:schemeClr>
                </a:solidFill>
              </a:rPr>
              <a:t>DRR</a:t>
            </a:r>
            <a:endParaRPr lang="en-US" sz="1400" dirty="0" smtClean="0">
              <a:solidFill>
                <a:schemeClr val="tx1">
                  <a:lumMod val="65000"/>
                  <a:lumOff val="35000"/>
                </a:schemeClr>
              </a:solidFill>
            </a:endParaRPr>
          </a:p>
          <a:p>
            <a:pPr lvl="1">
              <a:buFont typeface="Arial" pitchFamily="34" charset="0"/>
              <a:buChar char="•"/>
            </a:pPr>
            <a:r>
              <a:rPr lang="en-US" sz="1400" dirty="0" smtClean="0">
                <a:solidFill>
                  <a:schemeClr val="tx1">
                    <a:lumMod val="65000"/>
                    <a:lumOff val="35000"/>
                  </a:schemeClr>
                </a:solidFill>
              </a:rPr>
              <a:t>Use and development of new technologies, contributing such to a wide scale of social and economic issues by promoting international cooperation and providing long term sustainability.</a:t>
            </a:r>
          </a:p>
          <a:p>
            <a:pPr lvl="1">
              <a:buFont typeface="Arial" pitchFamily="34" charset="0"/>
              <a:buChar char="•"/>
            </a:pPr>
            <a:r>
              <a:rPr lang="en-US" sz="1400" dirty="0" smtClean="0">
                <a:solidFill>
                  <a:schemeClr val="tx1">
                    <a:lumMod val="65000"/>
                    <a:lumOff val="35000"/>
                  </a:schemeClr>
                </a:solidFill>
              </a:rPr>
              <a:t>RDC would cooperate and coordinate its activities with regional governments, institutions and organizations, as well as with other respective national and international initiatives, international organizations and financial institutions (Sava Commission, Danube Commission, ICPDR, Cross-border cooperation programs, Regional initiatives and national Programs, UN agencies, OSCE, EBRD, EIB, WB…)</a:t>
            </a:r>
            <a:endParaRPr lang="en-US" sz="1400" dirty="0">
              <a:solidFill>
                <a:schemeClr val="tx1">
                  <a:lumMod val="65000"/>
                  <a:lumOff val="35000"/>
                </a:schemeClr>
              </a:solidFill>
            </a:endParaRPr>
          </a:p>
        </p:txBody>
      </p:sp>
      <p:pic>
        <p:nvPicPr>
          <p:cNvPr id="8" name="Picture 3" descr="I:\Serbian National Disaster Risk Management Program\grb-srbije.png"/>
          <p:cNvPicPr>
            <a:picLocks noChangeAspect="1" noChangeArrowheads="1"/>
          </p:cNvPicPr>
          <p:nvPr/>
        </p:nvPicPr>
        <p:blipFill>
          <a:blip r:embed="rId5" cstate="print"/>
          <a:srcRect/>
          <a:stretch>
            <a:fillRect/>
          </a:stretch>
        </p:blipFill>
        <p:spPr bwMode="auto">
          <a:xfrm>
            <a:off x="8382000" y="152400"/>
            <a:ext cx="381000" cy="754031"/>
          </a:xfrm>
          <a:prstGeom prst="rect">
            <a:avLst/>
          </a:prstGeom>
          <a:noFill/>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val="19246199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D:\BeiNdesign\MOCKUPS\BACKGROUD Mockups\5 Infinite White Studio Backdrops\05.jpg"/>
          <p:cNvPicPr>
            <a:picLocks noChangeAspect="1" noChangeArrowheads="1"/>
          </p:cNvPicPr>
          <p:nvPr/>
        </p:nvPicPr>
        <p:blipFill>
          <a:blip r:embed="rId2" cstate="print">
            <a:lum bright="10000"/>
          </a:blip>
          <a:srcRect/>
          <a:stretch>
            <a:fillRect/>
          </a:stretch>
        </p:blipFill>
        <p:spPr bwMode="auto">
          <a:xfrm>
            <a:off x="0" y="0"/>
            <a:ext cx="9144000" cy="6858000"/>
          </a:xfrm>
          <a:prstGeom prst="rect">
            <a:avLst/>
          </a:prstGeom>
          <a:noFill/>
        </p:spPr>
      </p:pic>
      <p:pic>
        <p:nvPicPr>
          <p:cNvPr id="1027" name="Picture 3" descr="K:\UNOPS JOBS\Kancelarija za poplave - PPT za Sarajevo\foto03.jpg"/>
          <p:cNvPicPr>
            <a:picLocks noChangeAspect="1" noChangeArrowheads="1"/>
          </p:cNvPicPr>
          <p:nvPr/>
        </p:nvPicPr>
        <p:blipFill>
          <a:blip r:embed="rId3" cstate="print">
            <a:duotone>
              <a:prstClr val="black"/>
              <a:schemeClr val="accent1">
                <a:tint val="45000"/>
                <a:satMod val="400000"/>
              </a:schemeClr>
            </a:duotone>
          </a:blip>
          <a:srcRect/>
          <a:stretch>
            <a:fillRect/>
          </a:stretch>
        </p:blipFill>
        <p:spPr bwMode="auto">
          <a:xfrm>
            <a:off x="1" y="1028700"/>
            <a:ext cx="9144000" cy="5143500"/>
          </a:xfrm>
          <a:prstGeom prst="rect">
            <a:avLst/>
          </a:prstGeom>
          <a:noFill/>
        </p:spPr>
      </p:pic>
      <p:pic>
        <p:nvPicPr>
          <p:cNvPr id="6" name="Picture 5" descr="I:\Serbian National Disaster Risk Management Program\Picture1.png"/>
          <p:cNvPicPr>
            <a:picLocks noChangeAspect="1" noChangeArrowheads="1"/>
          </p:cNvPicPr>
          <p:nvPr/>
        </p:nvPicPr>
        <p:blipFill>
          <a:blip r:embed="rId4" cstate="print"/>
          <a:srcRect/>
          <a:stretch>
            <a:fillRect/>
          </a:stretch>
        </p:blipFill>
        <p:spPr bwMode="auto">
          <a:xfrm>
            <a:off x="0" y="0"/>
            <a:ext cx="9144000" cy="1106385"/>
          </a:xfrm>
          <a:prstGeom prst="rect">
            <a:avLst/>
          </a:prstGeom>
          <a:noFill/>
        </p:spPr>
      </p:pic>
      <p:sp>
        <p:nvSpPr>
          <p:cNvPr id="7" name="Title 1"/>
          <p:cNvSpPr txBox="1">
            <a:spLocks/>
          </p:cNvSpPr>
          <p:nvPr/>
        </p:nvSpPr>
        <p:spPr>
          <a:xfrm>
            <a:off x="457200" y="3048000"/>
            <a:ext cx="8229600" cy="762000"/>
          </a:xfrm>
          <a:prstGeom prst="rect">
            <a:avLst/>
          </a:prstGeom>
        </p:spPr>
        <p:txBody>
          <a:bodyPr vert="horz" lIns="91440" tIns="45720" rIns="91440" bIns="45720" rtlCol="0" anchor="ctr">
            <a:noAutofit/>
          </a:bodyPr>
          <a:lstStyle/>
          <a:p>
            <a:pPr lvl="0" algn="ctr">
              <a:spcBef>
                <a:spcPct val="0"/>
              </a:spcBef>
              <a:defRPr/>
            </a:pPr>
            <a:r>
              <a:rPr lang="en-US" sz="6600" b="1" dirty="0" smtClean="0">
                <a:solidFill>
                  <a:schemeClr val="bg1"/>
                </a:solidFill>
                <a:effectLst>
                  <a:outerShdw blurRad="38100" dist="38100" dir="2700000" algn="tl">
                    <a:srgbClr val="000000">
                      <a:alpha val="43137"/>
                    </a:srgbClr>
                  </a:outerShdw>
                </a:effectLst>
              </a:rPr>
              <a:t>THANK YOU</a:t>
            </a:r>
            <a:endParaRPr kumimoji="0" lang="en-US" sz="66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mj-ea"/>
              <a:cs typeface="+mj-cs"/>
            </a:endParaRPr>
          </a:p>
        </p:txBody>
      </p:sp>
      <p:pic>
        <p:nvPicPr>
          <p:cNvPr id="11" name="Picture 5" descr="I:\Serbian National Disaster Risk Management Program\Picture1.png"/>
          <p:cNvPicPr>
            <a:picLocks noChangeAspect="1" noChangeArrowheads="1"/>
          </p:cNvPicPr>
          <p:nvPr/>
        </p:nvPicPr>
        <p:blipFill>
          <a:blip r:embed="rId5" cstate="print"/>
          <a:stretch>
            <a:fillRect/>
          </a:stretch>
        </p:blipFill>
        <p:spPr bwMode="auto">
          <a:xfrm flipH="1">
            <a:off x="-1" y="5751615"/>
            <a:ext cx="9143999" cy="1106385"/>
          </a:xfrm>
          <a:prstGeom prst="rect">
            <a:avLst/>
          </a:prstGeom>
          <a:noFill/>
        </p:spPr>
      </p:pic>
      <p:pic>
        <p:nvPicPr>
          <p:cNvPr id="10" name="Picture 3" descr="I:\Serbian National Disaster Risk Management Program\grb-srbije.png"/>
          <p:cNvPicPr>
            <a:picLocks noChangeAspect="1" noChangeArrowheads="1"/>
          </p:cNvPicPr>
          <p:nvPr/>
        </p:nvPicPr>
        <p:blipFill>
          <a:blip r:embed="rId6" cstate="print"/>
          <a:srcRect/>
          <a:stretch>
            <a:fillRect/>
          </a:stretch>
        </p:blipFill>
        <p:spPr bwMode="auto">
          <a:xfrm>
            <a:off x="8382000" y="152400"/>
            <a:ext cx="381000" cy="754031"/>
          </a:xfrm>
          <a:prstGeom prst="rect">
            <a:avLst/>
          </a:prstGeom>
          <a:noFill/>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val="8329548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D:\BeiNdesign\MOCKUPS\BACKGROUD Mockups\5 Infinite White Studio Backdrops\05.jpg"/>
          <p:cNvPicPr>
            <a:picLocks noChangeAspect="1" noChangeArrowheads="1"/>
          </p:cNvPicPr>
          <p:nvPr/>
        </p:nvPicPr>
        <p:blipFill>
          <a:blip r:embed="rId2" cstate="print">
            <a:lum bright="10000"/>
          </a:blip>
          <a:srcRect/>
          <a:stretch>
            <a:fillRect/>
          </a:stretch>
        </p:blipFill>
        <p:spPr bwMode="auto">
          <a:xfrm>
            <a:off x="0" y="0"/>
            <a:ext cx="9144000" cy="6858000"/>
          </a:xfrm>
          <a:prstGeom prst="rect">
            <a:avLst/>
          </a:prstGeom>
          <a:noFill/>
        </p:spPr>
      </p:pic>
      <p:sp>
        <p:nvSpPr>
          <p:cNvPr id="13" name="Rectangle 12"/>
          <p:cNvSpPr/>
          <p:nvPr/>
        </p:nvSpPr>
        <p:spPr>
          <a:xfrm>
            <a:off x="0" y="5410200"/>
            <a:ext cx="9144000" cy="1447800"/>
          </a:xfrm>
          <a:prstGeom prst="rect">
            <a:avLst/>
          </a:prstGeom>
          <a:solidFill>
            <a:srgbClr val="C00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rgbClr val="C00000"/>
              </a:solidFill>
            </a:endParaRPr>
          </a:p>
        </p:txBody>
      </p:sp>
      <p:pic>
        <p:nvPicPr>
          <p:cNvPr id="7" name="Picture 5" descr="I:\Serbian National Disaster Risk Management Program\Picture1.png"/>
          <p:cNvPicPr>
            <a:picLocks noChangeAspect="1" noChangeArrowheads="1"/>
          </p:cNvPicPr>
          <p:nvPr/>
        </p:nvPicPr>
        <p:blipFill>
          <a:blip r:embed="rId3" cstate="print"/>
          <a:stretch>
            <a:fillRect/>
          </a:stretch>
        </p:blipFill>
        <p:spPr bwMode="auto">
          <a:xfrm>
            <a:off x="0" y="30"/>
            <a:ext cx="9144000" cy="1106325"/>
          </a:xfrm>
          <a:prstGeom prst="rect">
            <a:avLst/>
          </a:prstGeom>
          <a:noFill/>
        </p:spPr>
      </p:pic>
      <p:sp>
        <p:nvSpPr>
          <p:cNvPr id="3" name="Content Placeholder 2"/>
          <p:cNvSpPr>
            <a:spLocks noGrp="1"/>
          </p:cNvSpPr>
          <p:nvPr>
            <p:ph idx="1"/>
          </p:nvPr>
        </p:nvSpPr>
        <p:spPr>
          <a:xfrm>
            <a:off x="1066800" y="3505200"/>
            <a:ext cx="7239000" cy="1905000"/>
          </a:xfrm>
        </p:spPr>
        <p:txBody>
          <a:bodyPr>
            <a:normAutofit fontScale="55000" lnSpcReduction="20000"/>
          </a:bodyPr>
          <a:lstStyle/>
          <a:p>
            <a:pPr>
              <a:buClr>
                <a:srgbClr val="C00000"/>
              </a:buClr>
            </a:pPr>
            <a:r>
              <a:rPr lang="en-US" b="1" dirty="0" smtClean="0">
                <a:solidFill>
                  <a:srgbClr val="C00000"/>
                </a:solidFill>
              </a:rPr>
              <a:t>Develop </a:t>
            </a:r>
            <a:r>
              <a:rPr lang="en-US" b="1" dirty="0">
                <a:solidFill>
                  <a:srgbClr val="C00000"/>
                </a:solidFill>
              </a:rPr>
              <a:t>a systemic approach </a:t>
            </a:r>
            <a:r>
              <a:rPr lang="en-US" dirty="0">
                <a:solidFill>
                  <a:schemeClr val="tx1">
                    <a:lumMod val="50000"/>
                    <a:lumOff val="50000"/>
                  </a:schemeClr>
                </a:solidFill>
              </a:rPr>
              <a:t>towards</a:t>
            </a:r>
            <a:r>
              <a:rPr lang="en-US" b="1" dirty="0">
                <a:solidFill>
                  <a:schemeClr val="accent1"/>
                </a:solidFill>
              </a:rPr>
              <a:t> </a:t>
            </a:r>
            <a:r>
              <a:rPr lang="en-US" dirty="0">
                <a:solidFill>
                  <a:schemeClr val="tx1">
                    <a:lumMod val="50000"/>
                    <a:lumOff val="50000"/>
                  </a:schemeClr>
                </a:solidFill>
              </a:rPr>
              <a:t>risk management and reduction</a:t>
            </a:r>
          </a:p>
          <a:p>
            <a:pPr>
              <a:buClr>
                <a:srgbClr val="C00000"/>
              </a:buClr>
            </a:pPr>
            <a:r>
              <a:rPr lang="en-US" dirty="0">
                <a:solidFill>
                  <a:schemeClr val="tx1">
                    <a:lumMod val="50000"/>
                    <a:lumOff val="50000"/>
                  </a:schemeClr>
                </a:solidFill>
              </a:rPr>
              <a:t>Undertake activities and measures on </a:t>
            </a:r>
            <a:r>
              <a:rPr lang="en-US" b="1" dirty="0">
                <a:solidFill>
                  <a:srgbClr val="C00000"/>
                </a:solidFill>
              </a:rPr>
              <a:t>strengthening</a:t>
            </a:r>
            <a:r>
              <a:rPr lang="en-US" dirty="0">
                <a:solidFill>
                  <a:srgbClr val="C00000"/>
                </a:solidFill>
              </a:rPr>
              <a:t> </a:t>
            </a:r>
            <a:r>
              <a:rPr lang="en-US" b="1" dirty="0">
                <a:solidFill>
                  <a:srgbClr val="C00000"/>
                </a:solidFill>
              </a:rPr>
              <a:t>prevention</a:t>
            </a:r>
            <a:endParaRPr lang="ru-RU" b="1" dirty="0">
              <a:solidFill>
                <a:srgbClr val="C00000"/>
              </a:solidFill>
            </a:endParaRPr>
          </a:p>
          <a:p>
            <a:pPr>
              <a:buClr>
                <a:srgbClr val="C00000"/>
              </a:buClr>
            </a:pPr>
            <a:r>
              <a:rPr lang="en-US" dirty="0">
                <a:solidFill>
                  <a:schemeClr val="tx1">
                    <a:lumMod val="50000"/>
                    <a:lumOff val="50000"/>
                  </a:schemeClr>
                </a:solidFill>
              </a:rPr>
              <a:t>Plan and implement</a:t>
            </a:r>
            <a:r>
              <a:rPr lang="en-US" b="1" dirty="0">
                <a:solidFill>
                  <a:schemeClr val="accent1"/>
                </a:solidFill>
              </a:rPr>
              <a:t> </a:t>
            </a:r>
            <a:r>
              <a:rPr lang="en-US" b="1" dirty="0">
                <a:solidFill>
                  <a:srgbClr val="C00000"/>
                </a:solidFill>
              </a:rPr>
              <a:t>investments based on </a:t>
            </a:r>
            <a:r>
              <a:rPr lang="en-US" dirty="0">
                <a:solidFill>
                  <a:schemeClr val="tx1">
                    <a:lumMod val="50000"/>
                    <a:lumOff val="50000"/>
                  </a:schemeClr>
                </a:solidFill>
              </a:rPr>
              <a:t>understanding risk </a:t>
            </a:r>
          </a:p>
          <a:p>
            <a:pPr>
              <a:buClr>
                <a:srgbClr val="C00000"/>
              </a:buClr>
            </a:pPr>
            <a:r>
              <a:rPr lang="en-US" dirty="0">
                <a:solidFill>
                  <a:schemeClr val="tx1">
                    <a:lumMod val="50000"/>
                    <a:lumOff val="50000"/>
                  </a:schemeClr>
                </a:solidFill>
              </a:rPr>
              <a:t>Ensure the highest possible level of </a:t>
            </a:r>
            <a:r>
              <a:rPr lang="en-US" b="1" dirty="0">
                <a:solidFill>
                  <a:srgbClr val="C00000"/>
                </a:solidFill>
              </a:rPr>
              <a:t>protection of lives and assets</a:t>
            </a:r>
            <a:r>
              <a:rPr lang="en-US" dirty="0">
                <a:solidFill>
                  <a:srgbClr val="C00000"/>
                </a:solidFill>
              </a:rPr>
              <a:t> </a:t>
            </a:r>
            <a:r>
              <a:rPr lang="en-US" dirty="0">
                <a:solidFill>
                  <a:schemeClr val="tx1">
                    <a:lumMod val="50000"/>
                    <a:lumOff val="50000"/>
                  </a:schemeClr>
                </a:solidFill>
              </a:rPr>
              <a:t>from new floods and other natural disasters</a:t>
            </a:r>
            <a:endParaRPr lang="ru-RU" dirty="0">
              <a:solidFill>
                <a:schemeClr val="tx1">
                  <a:lumMod val="50000"/>
                  <a:lumOff val="50000"/>
                </a:schemeClr>
              </a:solidFill>
            </a:endParaRPr>
          </a:p>
          <a:p>
            <a:pPr>
              <a:buClr>
                <a:srgbClr val="C00000"/>
              </a:buClr>
            </a:pPr>
            <a:r>
              <a:rPr lang="en-US" b="1" dirty="0">
                <a:solidFill>
                  <a:srgbClr val="C00000"/>
                </a:solidFill>
              </a:rPr>
              <a:t>Reduce risk and damages </a:t>
            </a:r>
            <a:r>
              <a:rPr lang="en-US" dirty="0">
                <a:solidFill>
                  <a:schemeClr val="tx1">
                    <a:lumMod val="50000"/>
                    <a:lumOff val="50000"/>
                  </a:schemeClr>
                </a:solidFill>
              </a:rPr>
              <a:t>of natural </a:t>
            </a:r>
            <a:r>
              <a:rPr lang="en-US" dirty="0" smtClean="0">
                <a:solidFill>
                  <a:schemeClr val="tx1">
                    <a:lumMod val="50000"/>
                    <a:lumOff val="50000"/>
                  </a:schemeClr>
                </a:solidFill>
              </a:rPr>
              <a:t>disasters</a:t>
            </a:r>
          </a:p>
        </p:txBody>
      </p:sp>
      <p:sp>
        <p:nvSpPr>
          <p:cNvPr id="8" name="Title 1"/>
          <p:cNvSpPr txBox="1">
            <a:spLocks/>
          </p:cNvSpPr>
          <p:nvPr/>
        </p:nvSpPr>
        <p:spPr>
          <a:xfrm>
            <a:off x="457200" y="228600"/>
            <a:ext cx="8229600" cy="762000"/>
          </a:xfrm>
          <a:prstGeom prst="rect">
            <a:avLst/>
          </a:prstGeom>
        </p:spPr>
        <p:txBody>
          <a:bodyPr vert="horz" lIns="91440" tIns="45720" rIns="91440" bIns="45720" rtlCol="0" anchor="ctr">
            <a:noAutofit/>
          </a:bodyPr>
          <a:lstStyle/>
          <a:p>
            <a:pPr lvl="0">
              <a:spcBef>
                <a:spcPct val="0"/>
              </a:spcBef>
              <a:defRPr/>
            </a:pPr>
            <a:r>
              <a:rPr lang="en-US" sz="3200" b="1" dirty="0" smtClean="0">
                <a:solidFill>
                  <a:schemeClr val="bg1"/>
                </a:solidFill>
              </a:rPr>
              <a:t>LESSONS LEARNED – POLICY INNOVATION</a:t>
            </a:r>
            <a:endParaRPr kumimoji="0" lang="en-US" sz="3200" b="0" i="0" u="none" strike="noStrike" kern="1200" cap="none" spc="0" normalizeH="0" baseline="0" noProof="0" dirty="0">
              <a:ln>
                <a:noFill/>
              </a:ln>
              <a:solidFill>
                <a:schemeClr val="bg1"/>
              </a:solidFill>
              <a:effectLst/>
              <a:uLnTx/>
              <a:uFillTx/>
              <a:latin typeface="+mj-lt"/>
              <a:ea typeface="+mj-ea"/>
              <a:cs typeface="+mj-cs"/>
            </a:endParaRPr>
          </a:p>
        </p:txBody>
      </p:sp>
      <p:graphicFrame>
        <p:nvGraphicFramePr>
          <p:cNvPr id="10" name="Diagram 9"/>
          <p:cNvGraphicFramePr/>
          <p:nvPr/>
        </p:nvGraphicFramePr>
        <p:xfrm>
          <a:off x="1447800" y="1905000"/>
          <a:ext cx="6019800" cy="914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p:cNvSpPr txBox="1"/>
          <p:nvPr/>
        </p:nvSpPr>
        <p:spPr>
          <a:xfrm>
            <a:off x="609600" y="5638800"/>
            <a:ext cx="7696200" cy="1200329"/>
          </a:xfrm>
          <a:prstGeom prst="rect">
            <a:avLst/>
          </a:prstGeom>
          <a:noFill/>
        </p:spPr>
        <p:txBody>
          <a:bodyPr wrap="square" rtlCol="0">
            <a:spAutoFit/>
          </a:bodyPr>
          <a:lstStyle/>
          <a:p>
            <a:pPr algn="ctr"/>
            <a:r>
              <a:rPr lang="en-US" sz="2400" b="1" dirty="0" smtClean="0">
                <a:solidFill>
                  <a:schemeClr val="bg1"/>
                </a:solidFill>
              </a:rPr>
              <a:t>National Disaster Risk Management Program</a:t>
            </a:r>
            <a:r>
              <a:rPr lang="en-US" sz="2400" dirty="0" smtClean="0">
                <a:solidFill>
                  <a:schemeClr val="bg1"/>
                </a:solidFill>
              </a:rPr>
              <a:t> </a:t>
            </a:r>
          </a:p>
          <a:p>
            <a:pPr algn="ctr"/>
            <a:r>
              <a:rPr lang="en-US" sz="2400" dirty="0" smtClean="0">
                <a:solidFill>
                  <a:schemeClr val="bg1"/>
                </a:solidFill>
              </a:rPr>
              <a:t>Adopted by the Government in December 2014</a:t>
            </a:r>
          </a:p>
          <a:p>
            <a:endParaRPr lang="en-US" sz="2400" dirty="0"/>
          </a:p>
        </p:txBody>
      </p:sp>
      <p:sp>
        <p:nvSpPr>
          <p:cNvPr id="12" name="TextBox 11"/>
          <p:cNvSpPr txBox="1"/>
          <p:nvPr/>
        </p:nvSpPr>
        <p:spPr>
          <a:xfrm>
            <a:off x="1066800" y="2971800"/>
            <a:ext cx="4800600" cy="461665"/>
          </a:xfrm>
          <a:prstGeom prst="rect">
            <a:avLst/>
          </a:prstGeom>
          <a:noFill/>
        </p:spPr>
        <p:txBody>
          <a:bodyPr wrap="square" rtlCol="0">
            <a:spAutoFit/>
          </a:bodyPr>
          <a:lstStyle/>
          <a:p>
            <a:r>
              <a:rPr lang="en-US" sz="2400" b="1" dirty="0" smtClean="0">
                <a:solidFill>
                  <a:srgbClr val="C00000"/>
                </a:solidFill>
              </a:rPr>
              <a:t>REPUBLIC OF SERBIA NEEDS TO</a:t>
            </a:r>
            <a:r>
              <a:rPr lang="ru-RU" sz="2400" b="1" dirty="0" smtClean="0">
                <a:solidFill>
                  <a:srgbClr val="C00000"/>
                </a:solidFill>
              </a:rPr>
              <a:t>:</a:t>
            </a:r>
            <a:endParaRPr lang="en-US" sz="2400" b="1" dirty="0">
              <a:solidFill>
                <a:srgbClr val="C00000"/>
              </a:solidFill>
            </a:endParaRPr>
          </a:p>
        </p:txBody>
      </p:sp>
      <p:sp>
        <p:nvSpPr>
          <p:cNvPr id="9" name="TextBox 8"/>
          <p:cNvSpPr txBox="1"/>
          <p:nvPr/>
        </p:nvSpPr>
        <p:spPr>
          <a:xfrm>
            <a:off x="3429000" y="1295400"/>
            <a:ext cx="2133600" cy="461665"/>
          </a:xfrm>
          <a:prstGeom prst="rect">
            <a:avLst/>
          </a:prstGeom>
          <a:noFill/>
        </p:spPr>
        <p:txBody>
          <a:bodyPr wrap="square" rtlCol="0">
            <a:spAutoFit/>
          </a:bodyPr>
          <a:lstStyle/>
          <a:p>
            <a:r>
              <a:rPr lang="en-US" sz="2400" b="1" dirty="0" smtClean="0">
                <a:solidFill>
                  <a:srgbClr val="C00000"/>
                </a:solidFill>
              </a:rPr>
              <a:t>In 7 MONTHS</a:t>
            </a:r>
            <a:endParaRPr lang="en-US" sz="2400" b="1" dirty="0">
              <a:solidFill>
                <a:srgbClr val="C00000"/>
              </a:solidFill>
            </a:endParaRPr>
          </a:p>
        </p:txBody>
      </p:sp>
      <p:pic>
        <p:nvPicPr>
          <p:cNvPr id="15" name="Picture 3" descr="I:\Serbian National Disaster Risk Management Program\grb-srbije.png"/>
          <p:cNvPicPr>
            <a:picLocks noChangeAspect="1" noChangeArrowheads="1"/>
          </p:cNvPicPr>
          <p:nvPr/>
        </p:nvPicPr>
        <p:blipFill>
          <a:blip r:embed="rId9" cstate="print"/>
          <a:srcRect/>
          <a:stretch>
            <a:fillRect/>
          </a:stretch>
        </p:blipFill>
        <p:spPr bwMode="auto">
          <a:xfrm>
            <a:off x="8382000" y="152400"/>
            <a:ext cx="381000" cy="754031"/>
          </a:xfrm>
          <a:prstGeom prst="rect">
            <a:avLst/>
          </a:prstGeom>
          <a:noFill/>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val="32211787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D:\BeiNdesign\MOCKUPS\BACKGROUD Mockups\5 Infinite White Studio Backdrops\05.jpg"/>
          <p:cNvPicPr>
            <a:picLocks noChangeAspect="1" noChangeArrowheads="1"/>
          </p:cNvPicPr>
          <p:nvPr/>
        </p:nvPicPr>
        <p:blipFill>
          <a:blip r:embed="rId2" cstate="print">
            <a:lum bright="10000"/>
          </a:blip>
          <a:srcRect/>
          <a:stretch>
            <a:fillRect/>
          </a:stretch>
        </p:blipFill>
        <p:spPr bwMode="auto">
          <a:xfrm>
            <a:off x="0" y="0"/>
            <a:ext cx="9144000" cy="6858000"/>
          </a:xfrm>
          <a:prstGeom prst="rect">
            <a:avLst/>
          </a:prstGeom>
          <a:noFill/>
        </p:spPr>
      </p:pic>
      <p:sp>
        <p:nvSpPr>
          <p:cNvPr id="13" name="Rectangle 12"/>
          <p:cNvSpPr/>
          <p:nvPr/>
        </p:nvSpPr>
        <p:spPr>
          <a:xfrm>
            <a:off x="0" y="5410200"/>
            <a:ext cx="9144000" cy="1447800"/>
          </a:xfrm>
          <a:prstGeom prst="rect">
            <a:avLst/>
          </a:prstGeom>
          <a:solidFill>
            <a:srgbClr val="C00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rgbClr val="C00000"/>
              </a:solidFill>
            </a:endParaRPr>
          </a:p>
        </p:txBody>
      </p:sp>
      <p:pic>
        <p:nvPicPr>
          <p:cNvPr id="7" name="Picture 5" descr="I:\Serbian National Disaster Risk Management Program\Picture1.png"/>
          <p:cNvPicPr>
            <a:picLocks noChangeAspect="1" noChangeArrowheads="1"/>
          </p:cNvPicPr>
          <p:nvPr/>
        </p:nvPicPr>
        <p:blipFill>
          <a:blip r:embed="rId3" cstate="print"/>
          <a:stretch>
            <a:fillRect/>
          </a:stretch>
        </p:blipFill>
        <p:spPr bwMode="auto">
          <a:xfrm>
            <a:off x="0" y="30"/>
            <a:ext cx="9144000" cy="1106325"/>
          </a:xfrm>
          <a:prstGeom prst="rect">
            <a:avLst/>
          </a:prstGeom>
          <a:noFill/>
        </p:spPr>
      </p:pic>
      <p:sp>
        <p:nvSpPr>
          <p:cNvPr id="3" name="Content Placeholder 2"/>
          <p:cNvSpPr>
            <a:spLocks noGrp="1"/>
          </p:cNvSpPr>
          <p:nvPr>
            <p:ph idx="1"/>
          </p:nvPr>
        </p:nvSpPr>
        <p:spPr>
          <a:xfrm>
            <a:off x="1066800" y="2057400"/>
            <a:ext cx="7239000" cy="3160845"/>
          </a:xfrm>
        </p:spPr>
        <p:txBody>
          <a:bodyPr>
            <a:normAutofit fontScale="55000" lnSpcReduction="20000"/>
          </a:bodyPr>
          <a:lstStyle/>
          <a:p>
            <a:pPr algn="just"/>
            <a:r>
              <a:rPr lang="en-US" dirty="0">
                <a:solidFill>
                  <a:schemeClr val="tx1">
                    <a:lumMod val="50000"/>
                    <a:lumOff val="50000"/>
                  </a:schemeClr>
                </a:solidFill>
              </a:rPr>
              <a:t>The objective is to support the Government of Serbia to build a </a:t>
            </a:r>
            <a:r>
              <a:rPr lang="en-US" sz="3800" b="1" dirty="0">
                <a:solidFill>
                  <a:srgbClr val="C00000"/>
                </a:solidFill>
              </a:rPr>
              <a:t>comprehensive program for disaster resilience. </a:t>
            </a:r>
          </a:p>
          <a:p>
            <a:pPr algn="just"/>
            <a:endParaRPr lang="en-US" dirty="0">
              <a:solidFill>
                <a:schemeClr val="tx1">
                  <a:lumMod val="50000"/>
                  <a:lumOff val="50000"/>
                </a:schemeClr>
              </a:solidFill>
            </a:endParaRPr>
          </a:p>
          <a:p>
            <a:pPr algn="just"/>
            <a:r>
              <a:rPr lang="en-US" dirty="0" smtClean="0">
                <a:solidFill>
                  <a:schemeClr val="tx1">
                    <a:lumMod val="50000"/>
                    <a:lumOff val="50000"/>
                  </a:schemeClr>
                </a:solidFill>
              </a:rPr>
              <a:t>Program </a:t>
            </a:r>
            <a:r>
              <a:rPr lang="en-US" dirty="0">
                <a:solidFill>
                  <a:schemeClr val="tx1">
                    <a:lumMod val="50000"/>
                    <a:lumOff val="50000"/>
                  </a:schemeClr>
                </a:solidFill>
              </a:rPr>
              <a:t>used as an </a:t>
            </a:r>
            <a:r>
              <a:rPr lang="en-US" sz="3800" b="1" dirty="0">
                <a:solidFill>
                  <a:srgbClr val="C00000"/>
                </a:solidFill>
              </a:rPr>
              <a:t>umbrella framework </a:t>
            </a:r>
            <a:r>
              <a:rPr lang="en-US" dirty="0">
                <a:solidFill>
                  <a:schemeClr val="tx1">
                    <a:lumMod val="50000"/>
                    <a:lumOff val="50000"/>
                  </a:schemeClr>
                </a:solidFill>
              </a:rPr>
              <a:t>to </a:t>
            </a:r>
            <a:r>
              <a:rPr lang="en-US" sz="3800" b="1" dirty="0">
                <a:solidFill>
                  <a:srgbClr val="C00000"/>
                </a:solidFill>
              </a:rPr>
              <a:t>coordinate, channel funds, and implement activities </a:t>
            </a:r>
            <a:r>
              <a:rPr lang="en-US" dirty="0">
                <a:solidFill>
                  <a:schemeClr val="tx1">
                    <a:lumMod val="50000"/>
                    <a:lumOff val="50000"/>
                  </a:schemeClr>
                </a:solidFill>
              </a:rPr>
              <a:t>related to reducing and managing risks in Serbia. </a:t>
            </a:r>
          </a:p>
          <a:p>
            <a:pPr marL="0" indent="0" algn="just">
              <a:buNone/>
            </a:pPr>
            <a:endParaRPr lang="en-US" dirty="0">
              <a:solidFill>
                <a:schemeClr val="tx1">
                  <a:lumMod val="50000"/>
                  <a:lumOff val="50000"/>
                </a:schemeClr>
              </a:solidFill>
            </a:endParaRPr>
          </a:p>
          <a:p>
            <a:pPr algn="just"/>
            <a:r>
              <a:rPr lang="en-US" dirty="0">
                <a:solidFill>
                  <a:schemeClr val="tx1">
                    <a:lumMod val="50000"/>
                    <a:lumOff val="50000"/>
                  </a:schemeClr>
                </a:solidFill>
              </a:rPr>
              <a:t>Program </a:t>
            </a:r>
            <a:r>
              <a:rPr lang="en-US" dirty="0" smtClean="0">
                <a:solidFill>
                  <a:schemeClr val="tx1">
                    <a:lumMod val="50000"/>
                    <a:lumOff val="50000"/>
                  </a:schemeClr>
                </a:solidFill>
              </a:rPr>
              <a:t>relies on</a:t>
            </a:r>
            <a:r>
              <a:rPr lang="en-US" dirty="0" smtClean="0">
                <a:solidFill>
                  <a:schemeClr val="tx2"/>
                </a:solidFill>
              </a:rPr>
              <a:t> </a:t>
            </a:r>
            <a:r>
              <a:rPr lang="en-US" sz="3800" b="1" dirty="0">
                <a:solidFill>
                  <a:srgbClr val="C00000"/>
                </a:solidFill>
              </a:rPr>
              <a:t>improving coordination of activities between existing structures</a:t>
            </a:r>
            <a:r>
              <a:rPr lang="en-US" b="1" dirty="0">
                <a:solidFill>
                  <a:schemeClr val="tx2"/>
                </a:solidFill>
              </a:rPr>
              <a:t> </a:t>
            </a:r>
            <a:r>
              <a:rPr lang="en-US" dirty="0">
                <a:solidFill>
                  <a:schemeClr val="tx1">
                    <a:lumMod val="50000"/>
                    <a:lumOff val="50000"/>
                  </a:schemeClr>
                </a:solidFill>
              </a:rPr>
              <a:t>within the Government</a:t>
            </a:r>
            <a:r>
              <a:rPr lang="sr-Latn-RS" dirty="0" smtClean="0">
                <a:solidFill>
                  <a:schemeClr val="tx1">
                    <a:lumMod val="50000"/>
                    <a:lumOff val="50000"/>
                  </a:schemeClr>
                </a:solidFill>
              </a:rPr>
              <a:t>.</a:t>
            </a:r>
            <a:endParaRPr lang="en-US" dirty="0" smtClean="0">
              <a:solidFill>
                <a:schemeClr val="tx1">
                  <a:lumMod val="50000"/>
                  <a:lumOff val="50000"/>
                </a:schemeClr>
              </a:solidFill>
            </a:endParaRPr>
          </a:p>
          <a:p>
            <a:pPr algn="just"/>
            <a:endParaRPr lang="en-US" dirty="0" smtClean="0">
              <a:solidFill>
                <a:schemeClr val="tx1">
                  <a:lumMod val="50000"/>
                  <a:lumOff val="50000"/>
                </a:schemeClr>
              </a:solidFill>
            </a:endParaRPr>
          </a:p>
          <a:p>
            <a:pPr algn="just"/>
            <a:r>
              <a:rPr lang="en-US" dirty="0" smtClean="0">
                <a:solidFill>
                  <a:schemeClr val="tx1">
                    <a:lumMod val="50000"/>
                    <a:lumOff val="50000"/>
                  </a:schemeClr>
                </a:solidFill>
              </a:rPr>
              <a:t>Program developed in partnership with WB, UN, EU and Switzerland.</a:t>
            </a:r>
            <a:endParaRPr lang="sr-Latn-RS" dirty="0">
              <a:solidFill>
                <a:schemeClr val="tx1">
                  <a:lumMod val="50000"/>
                  <a:lumOff val="50000"/>
                </a:schemeClr>
              </a:solidFill>
            </a:endParaRPr>
          </a:p>
          <a:p>
            <a:pPr>
              <a:buClr>
                <a:srgbClr val="C00000"/>
              </a:buClr>
            </a:pPr>
            <a:endParaRPr lang="en-US" dirty="0" smtClean="0">
              <a:solidFill>
                <a:schemeClr val="tx1">
                  <a:lumMod val="50000"/>
                  <a:lumOff val="50000"/>
                </a:schemeClr>
              </a:solidFill>
            </a:endParaRPr>
          </a:p>
        </p:txBody>
      </p:sp>
      <p:sp>
        <p:nvSpPr>
          <p:cNvPr id="8" name="Title 1"/>
          <p:cNvSpPr txBox="1">
            <a:spLocks/>
          </p:cNvSpPr>
          <p:nvPr/>
        </p:nvSpPr>
        <p:spPr>
          <a:xfrm>
            <a:off x="457200" y="228600"/>
            <a:ext cx="8229600" cy="762000"/>
          </a:xfrm>
          <a:prstGeom prst="rect">
            <a:avLst/>
          </a:prstGeom>
        </p:spPr>
        <p:txBody>
          <a:bodyPr vert="horz" lIns="91440" tIns="45720" rIns="91440" bIns="45720" rtlCol="0" anchor="ctr">
            <a:noAutofit/>
          </a:bodyPr>
          <a:lstStyle/>
          <a:p>
            <a:pPr lvl="0">
              <a:spcBef>
                <a:spcPct val="0"/>
              </a:spcBef>
              <a:defRPr/>
            </a:pPr>
            <a:r>
              <a:rPr lang="en-US" sz="3200" b="1" dirty="0" smtClean="0">
                <a:solidFill>
                  <a:schemeClr val="bg1"/>
                </a:solidFill>
              </a:rPr>
              <a:t>POLICY INNOVATION – 1</a:t>
            </a:r>
            <a:r>
              <a:rPr lang="en-US" sz="3200" b="1" baseline="30000" dirty="0" smtClean="0">
                <a:solidFill>
                  <a:schemeClr val="bg1"/>
                </a:solidFill>
              </a:rPr>
              <a:t>st</a:t>
            </a:r>
            <a:r>
              <a:rPr lang="en-US" sz="3200" b="1" dirty="0" smtClean="0">
                <a:solidFill>
                  <a:schemeClr val="bg1"/>
                </a:solidFill>
              </a:rPr>
              <a:t> STEP</a:t>
            </a:r>
            <a:endParaRPr kumimoji="0" lang="en-US" sz="3200" b="0" i="0" u="none" strike="noStrike" kern="1200" cap="none" spc="0" normalizeH="0" baseline="0" noProof="0" dirty="0">
              <a:ln>
                <a:noFill/>
              </a:ln>
              <a:solidFill>
                <a:schemeClr val="bg1"/>
              </a:solidFill>
              <a:effectLst/>
              <a:uLnTx/>
              <a:uFillTx/>
              <a:latin typeface="+mj-lt"/>
              <a:ea typeface="+mj-ea"/>
              <a:cs typeface="+mj-cs"/>
            </a:endParaRPr>
          </a:p>
        </p:txBody>
      </p:sp>
      <p:sp>
        <p:nvSpPr>
          <p:cNvPr id="11" name="TextBox 10"/>
          <p:cNvSpPr txBox="1"/>
          <p:nvPr/>
        </p:nvSpPr>
        <p:spPr>
          <a:xfrm>
            <a:off x="609600" y="5638800"/>
            <a:ext cx="7696200" cy="1200329"/>
          </a:xfrm>
          <a:prstGeom prst="rect">
            <a:avLst/>
          </a:prstGeom>
          <a:noFill/>
        </p:spPr>
        <p:txBody>
          <a:bodyPr wrap="square" rtlCol="0">
            <a:spAutoFit/>
          </a:bodyPr>
          <a:lstStyle/>
          <a:p>
            <a:pPr algn="ctr"/>
            <a:r>
              <a:rPr lang="en-US" sz="2400" b="1" dirty="0" smtClean="0">
                <a:solidFill>
                  <a:schemeClr val="bg1"/>
                </a:solidFill>
              </a:rPr>
              <a:t>National Disaster Risk Management Program</a:t>
            </a:r>
            <a:r>
              <a:rPr lang="en-US" sz="2400" dirty="0" smtClean="0">
                <a:solidFill>
                  <a:schemeClr val="bg1"/>
                </a:solidFill>
              </a:rPr>
              <a:t> </a:t>
            </a:r>
          </a:p>
          <a:p>
            <a:pPr algn="ctr"/>
            <a:r>
              <a:rPr lang="en-US" sz="2400" dirty="0" smtClean="0">
                <a:solidFill>
                  <a:schemeClr val="bg1"/>
                </a:solidFill>
              </a:rPr>
              <a:t>Adopted by the Government in December 2014</a:t>
            </a:r>
          </a:p>
          <a:p>
            <a:endParaRPr lang="en-US" sz="2400" dirty="0"/>
          </a:p>
        </p:txBody>
      </p:sp>
      <p:sp>
        <p:nvSpPr>
          <p:cNvPr id="12" name="TextBox 11"/>
          <p:cNvSpPr txBox="1"/>
          <p:nvPr/>
        </p:nvSpPr>
        <p:spPr>
          <a:xfrm>
            <a:off x="1066800" y="1447800"/>
            <a:ext cx="5791200" cy="461665"/>
          </a:xfrm>
          <a:prstGeom prst="rect">
            <a:avLst/>
          </a:prstGeom>
          <a:noFill/>
        </p:spPr>
        <p:txBody>
          <a:bodyPr wrap="square" rtlCol="0">
            <a:spAutoFit/>
          </a:bodyPr>
          <a:lstStyle/>
          <a:p>
            <a:r>
              <a:rPr lang="en-US" sz="2400" b="1" dirty="0">
                <a:solidFill>
                  <a:srgbClr val="C00000"/>
                </a:solidFill>
              </a:rPr>
              <a:t>NATIONAL DRM </a:t>
            </a:r>
            <a:r>
              <a:rPr lang="en-US" sz="2400" b="1" dirty="0" smtClean="0">
                <a:solidFill>
                  <a:srgbClr val="C00000"/>
                </a:solidFill>
              </a:rPr>
              <a:t>PROGRAM</a:t>
            </a:r>
            <a:r>
              <a:rPr lang="ru-RU" sz="2400" b="1" dirty="0" smtClean="0">
                <a:solidFill>
                  <a:srgbClr val="C00000"/>
                </a:solidFill>
              </a:rPr>
              <a:t>:</a:t>
            </a:r>
            <a:endParaRPr lang="en-US" sz="2400" b="1" dirty="0">
              <a:solidFill>
                <a:srgbClr val="C00000"/>
              </a:solidFill>
            </a:endParaRPr>
          </a:p>
        </p:txBody>
      </p:sp>
      <p:pic>
        <p:nvPicPr>
          <p:cNvPr id="9" name="Picture 3" descr="I:\Serbian National Disaster Risk Management Program\grb-srbije.png"/>
          <p:cNvPicPr>
            <a:picLocks noChangeAspect="1" noChangeArrowheads="1"/>
          </p:cNvPicPr>
          <p:nvPr/>
        </p:nvPicPr>
        <p:blipFill>
          <a:blip r:embed="rId4" cstate="print"/>
          <a:srcRect/>
          <a:stretch>
            <a:fillRect/>
          </a:stretch>
        </p:blipFill>
        <p:spPr bwMode="auto">
          <a:xfrm>
            <a:off x="8382000" y="152400"/>
            <a:ext cx="381000" cy="754031"/>
          </a:xfrm>
          <a:prstGeom prst="rect">
            <a:avLst/>
          </a:prstGeom>
          <a:noFill/>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val="10813180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D:\BeiNdesign\MOCKUPS\BACKGROUD Mockups\5 Infinite White Studio Backdrops\05.jpg"/>
          <p:cNvPicPr>
            <a:picLocks noChangeAspect="1" noChangeArrowheads="1"/>
          </p:cNvPicPr>
          <p:nvPr/>
        </p:nvPicPr>
        <p:blipFill>
          <a:blip r:embed="rId2" cstate="print">
            <a:lum bright="10000"/>
          </a:blip>
          <a:srcRect/>
          <a:stretch>
            <a:fillRect/>
          </a:stretch>
        </p:blipFill>
        <p:spPr bwMode="auto">
          <a:xfrm>
            <a:off x="0" y="0"/>
            <a:ext cx="9144000" cy="6858000"/>
          </a:xfrm>
          <a:prstGeom prst="rect">
            <a:avLst/>
          </a:prstGeom>
          <a:noFill/>
        </p:spPr>
      </p:pic>
      <p:pic>
        <p:nvPicPr>
          <p:cNvPr id="15" name="Picture 14" descr="I:\Serbian National Disaster Risk Management Program\Picture1.png"/>
          <p:cNvPicPr>
            <a:picLocks noChangeAspect="1" noChangeArrowheads="1"/>
          </p:cNvPicPr>
          <p:nvPr/>
        </p:nvPicPr>
        <p:blipFill>
          <a:blip r:embed="rId3" cstate="print"/>
          <a:stretch>
            <a:fillRect/>
          </a:stretch>
        </p:blipFill>
        <p:spPr bwMode="auto">
          <a:xfrm>
            <a:off x="0" y="0"/>
            <a:ext cx="9143999" cy="1106385"/>
          </a:xfrm>
          <a:prstGeom prst="rect">
            <a:avLst/>
          </a:prstGeom>
          <a:noFill/>
        </p:spPr>
      </p:pic>
      <p:sp>
        <p:nvSpPr>
          <p:cNvPr id="16" name="Title 1"/>
          <p:cNvSpPr txBox="1">
            <a:spLocks/>
          </p:cNvSpPr>
          <p:nvPr/>
        </p:nvSpPr>
        <p:spPr>
          <a:xfrm>
            <a:off x="457200" y="228600"/>
            <a:ext cx="8229600" cy="762000"/>
          </a:xfrm>
          <a:prstGeom prst="rect">
            <a:avLst/>
          </a:prstGeom>
        </p:spPr>
        <p:txBody>
          <a:bodyPr vert="horz" lIns="91440" tIns="45720" rIns="91440" bIns="45720" rtlCol="0" anchor="ctr">
            <a:noAutofit/>
          </a:bodyPr>
          <a:lstStyle/>
          <a:p>
            <a:r>
              <a:rPr lang="en-US" sz="3200" b="1" dirty="0" smtClean="0">
                <a:solidFill>
                  <a:schemeClr val="bg1"/>
                </a:solidFill>
              </a:rPr>
              <a:t>NDRM PROGRAM STRUCTURE</a:t>
            </a:r>
            <a:endParaRPr lang="en-US" sz="3200" b="1" dirty="0">
              <a:solidFill>
                <a:schemeClr val="bg1"/>
              </a:solidFill>
            </a:endParaRPr>
          </a:p>
        </p:txBody>
      </p:sp>
      <p:sp>
        <p:nvSpPr>
          <p:cNvPr id="25" name="Rounded Rectangle 24"/>
          <p:cNvSpPr/>
          <p:nvPr/>
        </p:nvSpPr>
        <p:spPr>
          <a:xfrm>
            <a:off x="3651710" y="1524000"/>
            <a:ext cx="2164976" cy="1685925"/>
          </a:xfrm>
          <a:prstGeom prst="roundRect">
            <a:avLst>
              <a:gd name="adj" fmla="val 1298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NATIONAL</a:t>
            </a:r>
          </a:p>
          <a:p>
            <a:pPr algn="ctr"/>
            <a:r>
              <a:rPr lang="en-US" b="1" dirty="0" smtClean="0">
                <a:solidFill>
                  <a:schemeClr val="bg1"/>
                </a:solidFill>
              </a:rPr>
              <a:t>DISASTER RISK</a:t>
            </a:r>
          </a:p>
          <a:p>
            <a:pPr algn="ctr"/>
            <a:r>
              <a:rPr lang="en-US" b="1" dirty="0" smtClean="0">
                <a:solidFill>
                  <a:schemeClr val="bg1"/>
                </a:solidFill>
              </a:rPr>
              <a:t>MANAGEMENT</a:t>
            </a:r>
          </a:p>
          <a:p>
            <a:pPr algn="ctr"/>
            <a:r>
              <a:rPr lang="en-US" b="1" dirty="0" smtClean="0">
                <a:solidFill>
                  <a:schemeClr val="bg1"/>
                </a:solidFill>
              </a:rPr>
              <a:t>PROGRAM</a:t>
            </a:r>
            <a:endParaRPr lang="en-US" b="1" dirty="0">
              <a:solidFill>
                <a:schemeClr val="bg1"/>
              </a:solidFill>
            </a:endParaRPr>
          </a:p>
        </p:txBody>
      </p:sp>
      <p:sp>
        <p:nvSpPr>
          <p:cNvPr id="27" name="Rounded Rectangle 26"/>
          <p:cNvSpPr/>
          <p:nvPr/>
        </p:nvSpPr>
        <p:spPr>
          <a:xfrm>
            <a:off x="1945341" y="1524000"/>
            <a:ext cx="1506071" cy="1685925"/>
          </a:xfrm>
          <a:prstGeom prst="roundRect">
            <a:avLst>
              <a:gd name="adj" fmla="val 1298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Steering</a:t>
            </a:r>
          </a:p>
          <a:p>
            <a:pPr algn="ctr"/>
            <a:r>
              <a:rPr lang="en-US" sz="1600" dirty="0" smtClean="0"/>
              <a:t>Committee</a:t>
            </a:r>
          </a:p>
          <a:p>
            <a:pPr algn="ctr"/>
            <a:endParaRPr lang="en-US" sz="1600" dirty="0" smtClean="0"/>
          </a:p>
          <a:p>
            <a:pPr algn="ctr"/>
            <a:r>
              <a:rPr lang="en-US" sz="1600" b="1" dirty="0" smtClean="0"/>
              <a:t>Donors</a:t>
            </a:r>
          </a:p>
          <a:p>
            <a:pPr algn="ctr"/>
            <a:r>
              <a:rPr lang="en-US" sz="1600" b="1" dirty="0" smtClean="0"/>
              <a:t>and</a:t>
            </a:r>
          </a:p>
          <a:p>
            <a:pPr algn="ctr"/>
            <a:r>
              <a:rPr lang="en-US" sz="1600" b="1" dirty="0" smtClean="0"/>
              <a:t>Ministers</a:t>
            </a:r>
            <a:endParaRPr lang="en-US" sz="1600" b="1" dirty="0"/>
          </a:p>
        </p:txBody>
      </p:sp>
      <p:sp>
        <p:nvSpPr>
          <p:cNvPr id="28" name="Rounded Rectangle 27"/>
          <p:cNvSpPr/>
          <p:nvPr/>
        </p:nvSpPr>
        <p:spPr>
          <a:xfrm>
            <a:off x="1945341" y="3398520"/>
            <a:ext cx="6589059" cy="67437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Component 1</a:t>
            </a:r>
            <a:r>
              <a:rPr lang="en-US" sz="1400" dirty="0" smtClean="0"/>
              <a:t> - Institutional Building</a:t>
            </a:r>
          </a:p>
          <a:p>
            <a:pPr algn="ctr"/>
            <a:r>
              <a:rPr lang="en-US" sz="1400" dirty="0" smtClean="0"/>
              <a:t>Across component 2-5 </a:t>
            </a:r>
            <a:endParaRPr lang="en-US" sz="1400" dirty="0"/>
          </a:p>
        </p:txBody>
      </p:sp>
      <p:sp>
        <p:nvSpPr>
          <p:cNvPr id="29" name="Rounded Rectangle 28"/>
          <p:cNvSpPr/>
          <p:nvPr/>
        </p:nvSpPr>
        <p:spPr>
          <a:xfrm>
            <a:off x="5992906" y="1524000"/>
            <a:ext cx="1506071" cy="1685925"/>
          </a:xfrm>
          <a:prstGeom prst="roundRect">
            <a:avLst>
              <a:gd name="adj" fmla="val 1298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Facilitating the</a:t>
            </a:r>
          </a:p>
          <a:p>
            <a:pPr algn="ctr"/>
            <a:r>
              <a:rPr lang="en-US" sz="1600" dirty="0" smtClean="0"/>
              <a:t>establishment</a:t>
            </a:r>
          </a:p>
          <a:p>
            <a:pPr algn="ctr"/>
            <a:r>
              <a:rPr lang="en-US" sz="1600" dirty="0" smtClean="0"/>
              <a:t>of the Program</a:t>
            </a:r>
          </a:p>
          <a:p>
            <a:pPr algn="ctr"/>
            <a:r>
              <a:rPr lang="en-US" sz="1600" b="1" dirty="0" smtClean="0"/>
              <a:t>Flood Office</a:t>
            </a:r>
            <a:endParaRPr lang="en-US" sz="1600" b="1" dirty="0"/>
          </a:p>
        </p:txBody>
      </p:sp>
      <p:sp>
        <p:nvSpPr>
          <p:cNvPr id="30" name="Rounded Rectangle 29"/>
          <p:cNvSpPr/>
          <p:nvPr/>
        </p:nvSpPr>
        <p:spPr>
          <a:xfrm>
            <a:off x="457200" y="3398520"/>
            <a:ext cx="1317812" cy="2697480"/>
          </a:xfrm>
          <a:prstGeom prst="roundRect">
            <a:avLst>
              <a:gd name="adj" fmla="val 1298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Technical</a:t>
            </a:r>
          </a:p>
          <a:p>
            <a:pPr algn="ctr"/>
            <a:r>
              <a:rPr lang="en-US" sz="1600" dirty="0" smtClean="0"/>
              <a:t>support</a:t>
            </a:r>
          </a:p>
          <a:p>
            <a:pPr algn="ctr"/>
            <a:endParaRPr lang="en-US" sz="1600" dirty="0" smtClean="0"/>
          </a:p>
          <a:p>
            <a:pPr algn="ctr"/>
            <a:r>
              <a:rPr lang="en-US" sz="1600" b="1" dirty="0" smtClean="0"/>
              <a:t>Donors</a:t>
            </a:r>
          </a:p>
          <a:p>
            <a:pPr algn="ctr"/>
            <a:r>
              <a:rPr lang="en-US" sz="1600" b="1" dirty="0" smtClean="0"/>
              <a:t>UN (UNDP)</a:t>
            </a:r>
          </a:p>
          <a:p>
            <a:pPr algn="ctr"/>
            <a:r>
              <a:rPr lang="en-US" sz="1600" b="1" dirty="0" smtClean="0"/>
              <a:t>World Bank</a:t>
            </a:r>
            <a:endParaRPr lang="en-US" sz="1600" b="1" dirty="0"/>
          </a:p>
        </p:txBody>
      </p:sp>
      <p:sp>
        <p:nvSpPr>
          <p:cNvPr id="31" name="Rounded Rectangle 30"/>
          <p:cNvSpPr/>
          <p:nvPr/>
        </p:nvSpPr>
        <p:spPr>
          <a:xfrm>
            <a:off x="1945341" y="5421630"/>
            <a:ext cx="6589059" cy="674370"/>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National Institutions Implementing Activities</a:t>
            </a:r>
            <a:endParaRPr lang="en-US" sz="1600" dirty="0"/>
          </a:p>
        </p:txBody>
      </p:sp>
      <p:sp>
        <p:nvSpPr>
          <p:cNvPr id="32" name="Rounded Rectangle 31"/>
          <p:cNvSpPr/>
          <p:nvPr/>
        </p:nvSpPr>
        <p:spPr>
          <a:xfrm>
            <a:off x="1945341" y="4185285"/>
            <a:ext cx="1317812" cy="1123950"/>
          </a:xfrm>
          <a:prstGeom prst="roundRec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300" b="1" dirty="0" smtClean="0"/>
              <a:t>Component 2</a:t>
            </a:r>
          </a:p>
          <a:p>
            <a:pPr algn="ctr"/>
            <a:r>
              <a:rPr lang="en-US" sz="1300" dirty="0" smtClean="0"/>
              <a:t>Risk</a:t>
            </a:r>
          </a:p>
          <a:p>
            <a:pPr algn="ctr"/>
            <a:r>
              <a:rPr lang="en-US" sz="1300" dirty="0" smtClean="0"/>
              <a:t>Identification </a:t>
            </a:r>
            <a:endParaRPr lang="en-US" sz="1300" dirty="0"/>
          </a:p>
        </p:txBody>
      </p:sp>
      <p:sp>
        <p:nvSpPr>
          <p:cNvPr id="33" name="Rounded Rectangle 32"/>
          <p:cNvSpPr/>
          <p:nvPr/>
        </p:nvSpPr>
        <p:spPr>
          <a:xfrm>
            <a:off x="3263153" y="4185285"/>
            <a:ext cx="1317812" cy="1123950"/>
          </a:xfrm>
          <a:prstGeom prst="roundRec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300" b="1" dirty="0" smtClean="0"/>
              <a:t>Component 3</a:t>
            </a:r>
          </a:p>
          <a:p>
            <a:pPr algn="ctr"/>
            <a:r>
              <a:rPr lang="en-US" sz="1300" dirty="0" smtClean="0"/>
              <a:t>Risk Reduction </a:t>
            </a:r>
          </a:p>
          <a:p>
            <a:pPr algn="ctr"/>
            <a:r>
              <a:rPr lang="en-US" sz="1300" dirty="0" smtClean="0"/>
              <a:t>structural and</a:t>
            </a:r>
          </a:p>
          <a:p>
            <a:pPr algn="ctr"/>
            <a:r>
              <a:rPr lang="en-US" sz="1300" dirty="0"/>
              <a:t>n</a:t>
            </a:r>
            <a:r>
              <a:rPr lang="en-US" sz="1300" dirty="0" smtClean="0"/>
              <a:t>on-structural</a:t>
            </a:r>
            <a:endParaRPr lang="en-US" sz="1300" dirty="0"/>
          </a:p>
        </p:txBody>
      </p:sp>
      <p:sp>
        <p:nvSpPr>
          <p:cNvPr id="34" name="Rounded Rectangle 33"/>
          <p:cNvSpPr/>
          <p:nvPr/>
        </p:nvSpPr>
        <p:spPr>
          <a:xfrm>
            <a:off x="4580965" y="4185285"/>
            <a:ext cx="1317812" cy="1123950"/>
          </a:xfrm>
          <a:prstGeom prst="roundRec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300" b="1" dirty="0" smtClean="0"/>
              <a:t>Component 4</a:t>
            </a:r>
          </a:p>
          <a:p>
            <a:pPr algn="ctr"/>
            <a:r>
              <a:rPr lang="en-US" sz="1300" dirty="0" smtClean="0"/>
              <a:t>Preparedness Response,</a:t>
            </a:r>
          </a:p>
          <a:p>
            <a:pPr algn="ctr"/>
            <a:r>
              <a:rPr lang="en-US" sz="1300" dirty="0" smtClean="0"/>
              <a:t>EWS</a:t>
            </a:r>
            <a:endParaRPr lang="en-US" sz="1300" dirty="0"/>
          </a:p>
        </p:txBody>
      </p:sp>
      <p:sp>
        <p:nvSpPr>
          <p:cNvPr id="35" name="Rounded Rectangle 34"/>
          <p:cNvSpPr/>
          <p:nvPr/>
        </p:nvSpPr>
        <p:spPr>
          <a:xfrm>
            <a:off x="5898776" y="4185285"/>
            <a:ext cx="1317812" cy="1123950"/>
          </a:xfrm>
          <a:prstGeom prst="roundRec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300" b="1" dirty="0" smtClean="0"/>
              <a:t>Component 5</a:t>
            </a:r>
          </a:p>
          <a:p>
            <a:pPr algn="ctr"/>
            <a:r>
              <a:rPr lang="en-US" sz="1300" dirty="0" smtClean="0"/>
              <a:t>Risk Financing</a:t>
            </a:r>
          </a:p>
          <a:p>
            <a:pPr algn="ctr"/>
            <a:r>
              <a:rPr lang="en-US" sz="1300" dirty="0" smtClean="0"/>
              <a:t>Strategies</a:t>
            </a:r>
            <a:endParaRPr lang="en-US" sz="1300" dirty="0"/>
          </a:p>
        </p:txBody>
      </p:sp>
      <p:sp>
        <p:nvSpPr>
          <p:cNvPr id="36" name="Rounded Rectangle 35"/>
          <p:cNvSpPr/>
          <p:nvPr/>
        </p:nvSpPr>
        <p:spPr>
          <a:xfrm>
            <a:off x="7216588" y="4185285"/>
            <a:ext cx="1317812" cy="1123950"/>
          </a:xfrm>
          <a:prstGeom prst="roundRec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300" b="1" dirty="0" smtClean="0"/>
              <a:t>Component 6</a:t>
            </a:r>
          </a:p>
          <a:p>
            <a:pPr algn="ctr"/>
            <a:r>
              <a:rPr lang="en-US" sz="1300" dirty="0" smtClean="0"/>
              <a:t>Resilient</a:t>
            </a:r>
          </a:p>
          <a:p>
            <a:pPr algn="ctr"/>
            <a:r>
              <a:rPr lang="en-US" sz="1300" dirty="0" smtClean="0"/>
              <a:t>Recovery</a:t>
            </a:r>
            <a:endParaRPr lang="en-US" sz="1300" dirty="0"/>
          </a:p>
        </p:txBody>
      </p:sp>
      <p:pic>
        <p:nvPicPr>
          <p:cNvPr id="17" name="Picture 3" descr="I:\Serbian National Disaster Risk Management Program\grb-srbije.png"/>
          <p:cNvPicPr>
            <a:picLocks noChangeAspect="1" noChangeArrowheads="1"/>
          </p:cNvPicPr>
          <p:nvPr/>
        </p:nvPicPr>
        <p:blipFill>
          <a:blip r:embed="rId4" cstate="print"/>
          <a:srcRect/>
          <a:stretch>
            <a:fillRect/>
          </a:stretch>
        </p:blipFill>
        <p:spPr bwMode="auto">
          <a:xfrm>
            <a:off x="8382000" y="152400"/>
            <a:ext cx="381000" cy="754031"/>
          </a:xfrm>
          <a:prstGeom prst="rect">
            <a:avLst/>
          </a:prstGeom>
          <a:noFill/>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val="13876458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D:\BeiNdesign\MOCKUPS\BACKGROUD Mockups\5 Infinite White Studio Backdrops\05.jpg"/>
          <p:cNvPicPr>
            <a:picLocks noChangeAspect="1" noChangeArrowheads="1"/>
          </p:cNvPicPr>
          <p:nvPr/>
        </p:nvPicPr>
        <p:blipFill>
          <a:blip r:embed="rId2" cstate="print">
            <a:lum bright="10000"/>
          </a:blip>
          <a:srcRect/>
          <a:stretch>
            <a:fillRect/>
          </a:stretch>
        </p:blipFill>
        <p:spPr bwMode="auto">
          <a:xfrm>
            <a:off x="0" y="0"/>
            <a:ext cx="9144000" cy="6858000"/>
          </a:xfrm>
          <a:prstGeom prst="rect">
            <a:avLst/>
          </a:prstGeom>
          <a:noFill/>
        </p:spPr>
      </p:pic>
      <p:pic>
        <p:nvPicPr>
          <p:cNvPr id="6" name="Picture 5" descr="I:\Serbian National Disaster Risk Management Program\Picture1.png"/>
          <p:cNvPicPr>
            <a:picLocks noChangeAspect="1" noChangeArrowheads="1"/>
          </p:cNvPicPr>
          <p:nvPr/>
        </p:nvPicPr>
        <p:blipFill>
          <a:blip r:embed="rId3" cstate="print"/>
          <a:srcRect/>
          <a:stretch>
            <a:fillRect/>
          </a:stretch>
        </p:blipFill>
        <p:spPr bwMode="auto">
          <a:xfrm>
            <a:off x="0" y="0"/>
            <a:ext cx="9144000" cy="1106385"/>
          </a:xfrm>
          <a:prstGeom prst="rect">
            <a:avLst/>
          </a:prstGeom>
          <a:noFill/>
        </p:spPr>
      </p:pic>
      <p:sp>
        <p:nvSpPr>
          <p:cNvPr id="7" name="Title 1"/>
          <p:cNvSpPr txBox="1">
            <a:spLocks/>
          </p:cNvSpPr>
          <p:nvPr/>
        </p:nvSpPr>
        <p:spPr>
          <a:xfrm>
            <a:off x="457200" y="228600"/>
            <a:ext cx="8229600" cy="762000"/>
          </a:xfrm>
          <a:prstGeom prst="rect">
            <a:avLst/>
          </a:prstGeom>
        </p:spPr>
        <p:txBody>
          <a:bodyPr vert="horz" lIns="91440" tIns="45720" rIns="91440" bIns="45720" rtlCol="0" anchor="ctr">
            <a:noAutofit/>
          </a:bodyPr>
          <a:lstStyle/>
          <a:p>
            <a:pPr lvl="0">
              <a:spcBef>
                <a:spcPct val="0"/>
              </a:spcBef>
              <a:defRPr/>
            </a:pPr>
            <a:r>
              <a:rPr lang="en-US" sz="3200" b="1" dirty="0" smtClean="0">
                <a:solidFill>
                  <a:schemeClr val="bg1"/>
                </a:solidFill>
              </a:rPr>
              <a:t>POLICY INNOVATIONS - DRCM</a:t>
            </a:r>
            <a:endParaRPr kumimoji="0" lang="en-US" sz="3200" b="1" i="0" u="none" strike="noStrike" kern="1200" cap="none" spc="0" normalizeH="0" baseline="0" noProof="0" dirty="0">
              <a:ln>
                <a:noFill/>
              </a:ln>
              <a:solidFill>
                <a:schemeClr val="bg1"/>
              </a:solidFill>
              <a:effectLst/>
              <a:uLnTx/>
              <a:uFillTx/>
              <a:latin typeface="+mj-lt"/>
              <a:ea typeface="+mj-ea"/>
              <a:cs typeface="+mj-cs"/>
            </a:endParaRPr>
          </a:p>
        </p:txBody>
      </p:sp>
      <p:pic>
        <p:nvPicPr>
          <p:cNvPr id="11" name="Picture 5" descr="I:\Serbian National Disaster Risk Management Program\Picture1.png"/>
          <p:cNvPicPr>
            <a:picLocks noChangeAspect="1" noChangeArrowheads="1"/>
          </p:cNvPicPr>
          <p:nvPr/>
        </p:nvPicPr>
        <p:blipFill>
          <a:blip r:embed="rId4" cstate="print"/>
          <a:stretch>
            <a:fillRect/>
          </a:stretch>
        </p:blipFill>
        <p:spPr bwMode="auto">
          <a:xfrm flipH="1">
            <a:off x="-1" y="5751615"/>
            <a:ext cx="9143999" cy="1106385"/>
          </a:xfrm>
          <a:prstGeom prst="rect">
            <a:avLst/>
          </a:prstGeom>
          <a:noFill/>
        </p:spPr>
      </p:pic>
      <p:graphicFrame>
        <p:nvGraphicFramePr>
          <p:cNvPr id="13" name="Diagram 12"/>
          <p:cNvGraphicFramePr/>
          <p:nvPr>
            <p:extLst>
              <p:ext uri="{D42A27DB-BD31-4B8C-83A1-F6EECF244321}">
                <p14:modId xmlns:p14="http://schemas.microsoft.com/office/powerpoint/2010/main" val="207397309"/>
              </p:ext>
            </p:extLst>
          </p:nvPr>
        </p:nvGraphicFramePr>
        <p:xfrm>
          <a:off x="533400" y="1447800"/>
          <a:ext cx="8077200" cy="8382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4" name="Content Placeholder 2"/>
          <p:cNvSpPr>
            <a:spLocks noGrp="1"/>
          </p:cNvSpPr>
          <p:nvPr>
            <p:ph idx="1"/>
          </p:nvPr>
        </p:nvSpPr>
        <p:spPr>
          <a:xfrm>
            <a:off x="457200" y="2514600"/>
            <a:ext cx="8382000" cy="2925762"/>
          </a:xfrm>
        </p:spPr>
        <p:txBody>
          <a:bodyPr>
            <a:noAutofit/>
          </a:bodyPr>
          <a:lstStyle/>
          <a:p>
            <a:r>
              <a:rPr lang="en-US" sz="1600" b="1" dirty="0" smtClean="0">
                <a:solidFill>
                  <a:schemeClr val="tx1">
                    <a:lumMod val="65000"/>
                    <a:lumOff val="35000"/>
                  </a:schemeClr>
                </a:solidFill>
              </a:rPr>
              <a:t>New legislative </a:t>
            </a:r>
            <a:r>
              <a:rPr lang="en-US" sz="1600" b="1" dirty="0">
                <a:solidFill>
                  <a:schemeClr val="tx1">
                    <a:lumMod val="65000"/>
                    <a:lumOff val="35000"/>
                  </a:schemeClr>
                </a:solidFill>
              </a:rPr>
              <a:t>framework</a:t>
            </a:r>
            <a:r>
              <a:rPr lang="en-US" sz="1600" b="1" dirty="0" smtClean="0">
                <a:solidFill>
                  <a:schemeClr val="tx1">
                    <a:lumMod val="65000"/>
                    <a:lumOff val="35000"/>
                  </a:schemeClr>
                </a:solidFill>
              </a:rPr>
              <a:t> </a:t>
            </a:r>
            <a:r>
              <a:rPr lang="en-US" sz="1600" b="1" dirty="0">
                <a:solidFill>
                  <a:schemeClr val="tx1">
                    <a:lumMod val="65000"/>
                    <a:lumOff val="35000"/>
                  </a:schemeClr>
                </a:solidFill>
              </a:rPr>
              <a:t>developed with support of EU, UN and WB</a:t>
            </a:r>
          </a:p>
          <a:p>
            <a:r>
              <a:rPr lang="en-US" sz="1600" b="1" dirty="0" smtClean="0">
                <a:solidFill>
                  <a:schemeClr val="tx1">
                    <a:lumMod val="65000"/>
                    <a:lumOff val="35000"/>
                  </a:schemeClr>
                </a:solidFill>
              </a:rPr>
              <a:t>Systemic approach to the DRCM and recovery process: prevention-response-reconstruction</a:t>
            </a:r>
            <a:endParaRPr lang="en-US" sz="1600" b="1" dirty="0">
              <a:solidFill>
                <a:schemeClr val="tx1">
                  <a:lumMod val="65000"/>
                  <a:lumOff val="35000"/>
                </a:schemeClr>
              </a:solidFill>
            </a:endParaRPr>
          </a:p>
          <a:p>
            <a:r>
              <a:rPr lang="en-US" sz="1600" b="1" dirty="0" smtClean="0">
                <a:solidFill>
                  <a:schemeClr val="tx1">
                    <a:lumMod val="65000"/>
                    <a:lumOff val="35000"/>
                  </a:schemeClr>
                </a:solidFill>
              </a:rPr>
              <a:t>Key innovations based on global best practices and lessons learned: </a:t>
            </a:r>
          </a:p>
          <a:p>
            <a:endParaRPr lang="en-US" sz="1400" b="1" dirty="0" smtClean="0">
              <a:solidFill>
                <a:schemeClr val="tx1">
                  <a:lumMod val="65000"/>
                  <a:lumOff val="35000"/>
                </a:schemeClr>
              </a:solidFill>
            </a:endParaRPr>
          </a:p>
          <a:p>
            <a:pPr marL="742950" lvl="2" indent="-342900"/>
            <a:r>
              <a:rPr lang="en-US" sz="1400" dirty="0">
                <a:solidFill>
                  <a:schemeClr val="tx1">
                    <a:lumMod val="65000"/>
                    <a:lumOff val="35000"/>
                  </a:schemeClr>
                </a:solidFill>
              </a:rPr>
              <a:t>Establishment of a new national authority for DRCM</a:t>
            </a:r>
          </a:p>
          <a:p>
            <a:pPr marL="742950" lvl="2" indent="-342900"/>
            <a:r>
              <a:rPr lang="en-US" sz="1400" dirty="0">
                <a:solidFill>
                  <a:schemeClr val="tx1">
                    <a:lumMod val="65000"/>
                    <a:lumOff val="35000"/>
                  </a:schemeClr>
                </a:solidFill>
              </a:rPr>
              <a:t>Prevention </a:t>
            </a:r>
            <a:r>
              <a:rPr lang="en-US" sz="1400" dirty="0" smtClean="0">
                <a:solidFill>
                  <a:schemeClr val="tx1">
                    <a:lumMod val="65000"/>
                    <a:lumOff val="35000"/>
                  </a:schemeClr>
                </a:solidFill>
              </a:rPr>
              <a:t>based </a:t>
            </a:r>
            <a:r>
              <a:rPr lang="en-US" sz="1400" dirty="0">
                <a:solidFill>
                  <a:schemeClr val="tx1">
                    <a:lumMod val="65000"/>
                    <a:lumOff val="35000"/>
                  </a:schemeClr>
                </a:solidFill>
              </a:rPr>
              <a:t>on: Risk Assessments - </a:t>
            </a:r>
            <a:r>
              <a:rPr lang="en-US" sz="1400" dirty="0" smtClean="0">
                <a:solidFill>
                  <a:schemeClr val="tx1">
                    <a:lumMod val="65000"/>
                    <a:lumOff val="35000"/>
                  </a:schemeClr>
                </a:solidFill>
              </a:rPr>
              <a:t>Risk </a:t>
            </a:r>
            <a:r>
              <a:rPr lang="en-US" sz="1400" dirty="0">
                <a:solidFill>
                  <a:schemeClr val="tx1">
                    <a:lumMod val="65000"/>
                    <a:lumOff val="35000"/>
                  </a:schemeClr>
                </a:solidFill>
              </a:rPr>
              <a:t>Reduction and Management Plans </a:t>
            </a:r>
          </a:p>
          <a:p>
            <a:pPr marL="742950" lvl="2" indent="-342900"/>
            <a:r>
              <a:rPr lang="en-US" sz="1400" dirty="0">
                <a:solidFill>
                  <a:schemeClr val="tx1">
                    <a:lumMod val="65000"/>
                    <a:lumOff val="35000"/>
                  </a:schemeClr>
                </a:solidFill>
              </a:rPr>
              <a:t>Identification of: Areas of increased risk (National authority has the right to restrict/forbid certain activities) and Areas of immediate risk (any activity must be specifically allowed by the Authority, given the very high level of risk) </a:t>
            </a:r>
          </a:p>
          <a:p>
            <a:pPr marL="742950" lvl="2" indent="-342900"/>
            <a:r>
              <a:rPr lang="en-US" sz="1400" dirty="0">
                <a:solidFill>
                  <a:schemeClr val="tx1">
                    <a:lumMod val="65000"/>
                    <a:lumOff val="35000"/>
                  </a:schemeClr>
                </a:solidFill>
              </a:rPr>
              <a:t>Establishment of a Risk Registry: electronic database for sharing of all information relevant to prevention, risk reduction and </a:t>
            </a:r>
            <a:r>
              <a:rPr lang="en-US" sz="1400" dirty="0" smtClean="0">
                <a:solidFill>
                  <a:schemeClr val="tx1">
                    <a:lumMod val="65000"/>
                    <a:lumOff val="35000"/>
                  </a:schemeClr>
                </a:solidFill>
              </a:rPr>
              <a:t>response</a:t>
            </a:r>
          </a:p>
          <a:p>
            <a:pPr marL="742950" lvl="2" indent="-342900"/>
            <a:r>
              <a:rPr lang="en-US" sz="1400" dirty="0">
                <a:solidFill>
                  <a:schemeClr val="tx1">
                    <a:lumMod val="65000"/>
                    <a:lumOff val="35000"/>
                  </a:schemeClr>
                </a:solidFill>
              </a:rPr>
              <a:t>Response based on Rescue and Protection Plans </a:t>
            </a:r>
            <a:endParaRPr lang="en-US" sz="1400" dirty="0" smtClean="0">
              <a:solidFill>
                <a:schemeClr val="tx1">
                  <a:lumMod val="65000"/>
                  <a:lumOff val="35000"/>
                </a:schemeClr>
              </a:solidFill>
            </a:endParaRPr>
          </a:p>
          <a:p>
            <a:pPr marL="400050" lvl="2" indent="0">
              <a:buNone/>
            </a:pPr>
            <a:endParaRPr lang="en-US" sz="1400" i="1" dirty="0">
              <a:solidFill>
                <a:schemeClr val="tx1">
                  <a:lumMod val="65000"/>
                  <a:lumOff val="35000"/>
                </a:schemeClr>
              </a:solidFill>
            </a:endParaRPr>
          </a:p>
          <a:p>
            <a:pPr marL="742950" lvl="2" indent="-342900"/>
            <a:endParaRPr lang="en-US" sz="1400" dirty="0">
              <a:solidFill>
                <a:schemeClr val="tx1">
                  <a:lumMod val="65000"/>
                  <a:lumOff val="35000"/>
                </a:schemeClr>
              </a:solidFill>
            </a:endParaRPr>
          </a:p>
        </p:txBody>
      </p:sp>
      <p:sp>
        <p:nvSpPr>
          <p:cNvPr id="8" name="Title 1"/>
          <p:cNvSpPr txBox="1">
            <a:spLocks/>
          </p:cNvSpPr>
          <p:nvPr/>
        </p:nvSpPr>
        <p:spPr>
          <a:xfrm>
            <a:off x="762000" y="5943600"/>
            <a:ext cx="8229600" cy="762000"/>
          </a:xfrm>
          <a:prstGeom prst="rect">
            <a:avLst/>
          </a:prstGeom>
        </p:spPr>
        <p:txBody>
          <a:bodyPr vert="horz" lIns="91440" tIns="45720" rIns="91440" bIns="45720" rtlCol="0" anchor="ctr">
            <a:noAutofit/>
          </a:bodyPr>
          <a:lstStyle/>
          <a:p>
            <a:pPr lvl="0" algn="ctr">
              <a:spcBef>
                <a:spcPct val="0"/>
              </a:spcBef>
              <a:defRPr/>
            </a:pPr>
            <a:r>
              <a:rPr lang="en-US" sz="2000" dirty="0">
                <a:solidFill>
                  <a:schemeClr val="bg1"/>
                </a:solidFill>
              </a:rPr>
              <a:t>*Serbia aims to be the </a:t>
            </a:r>
            <a:r>
              <a:rPr lang="en-US" sz="2000" b="1" dirty="0">
                <a:solidFill>
                  <a:schemeClr val="bg1"/>
                </a:solidFill>
              </a:rPr>
              <a:t>first country in the world </a:t>
            </a:r>
            <a:r>
              <a:rPr lang="en-US" sz="2000" dirty="0">
                <a:solidFill>
                  <a:schemeClr val="bg1"/>
                </a:solidFill>
              </a:rPr>
              <a:t>with legislation </a:t>
            </a:r>
            <a:endParaRPr lang="en-US" sz="2000" dirty="0" smtClean="0">
              <a:solidFill>
                <a:schemeClr val="bg1"/>
              </a:solidFill>
            </a:endParaRPr>
          </a:p>
          <a:p>
            <a:pPr lvl="0" algn="ctr">
              <a:spcBef>
                <a:spcPct val="0"/>
              </a:spcBef>
              <a:defRPr/>
            </a:pPr>
            <a:r>
              <a:rPr lang="en-US" sz="2000" b="1" dirty="0" smtClean="0">
                <a:solidFill>
                  <a:schemeClr val="bg1"/>
                </a:solidFill>
              </a:rPr>
              <a:t>fully </a:t>
            </a:r>
            <a:r>
              <a:rPr lang="en-US" sz="2000" b="1" dirty="0">
                <a:solidFill>
                  <a:schemeClr val="bg1"/>
                </a:solidFill>
              </a:rPr>
              <a:t>aligned with Sendai Framework</a:t>
            </a:r>
          </a:p>
        </p:txBody>
      </p:sp>
      <p:pic>
        <p:nvPicPr>
          <p:cNvPr id="10" name="Picture 3" descr="I:\Serbian National Disaster Risk Management Program\grb-srbije.png"/>
          <p:cNvPicPr>
            <a:picLocks noChangeAspect="1" noChangeArrowheads="1"/>
          </p:cNvPicPr>
          <p:nvPr/>
        </p:nvPicPr>
        <p:blipFill>
          <a:blip r:embed="rId10" cstate="print"/>
          <a:srcRect/>
          <a:stretch>
            <a:fillRect/>
          </a:stretch>
        </p:blipFill>
        <p:spPr bwMode="auto">
          <a:xfrm>
            <a:off x="8382000" y="152400"/>
            <a:ext cx="381000" cy="754031"/>
          </a:xfrm>
          <a:prstGeom prst="rect">
            <a:avLst/>
          </a:prstGeom>
          <a:noFill/>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val="22001053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D:\BeiNdesign\MOCKUPS\BACKGROUD Mockups\5 Infinite White Studio Backdrops\05.jpg"/>
          <p:cNvPicPr>
            <a:picLocks noChangeAspect="1" noChangeArrowheads="1"/>
          </p:cNvPicPr>
          <p:nvPr/>
        </p:nvPicPr>
        <p:blipFill>
          <a:blip r:embed="rId2" cstate="print">
            <a:lum bright="10000"/>
          </a:blip>
          <a:srcRect/>
          <a:stretch>
            <a:fillRect/>
          </a:stretch>
        </p:blipFill>
        <p:spPr bwMode="auto">
          <a:xfrm>
            <a:off x="0" y="0"/>
            <a:ext cx="9144000" cy="6858000"/>
          </a:xfrm>
          <a:prstGeom prst="rect">
            <a:avLst/>
          </a:prstGeom>
          <a:noFill/>
        </p:spPr>
      </p:pic>
      <p:pic>
        <p:nvPicPr>
          <p:cNvPr id="6" name="Picture 5" descr="I:\Serbian National Disaster Risk Management Program\Picture1.png"/>
          <p:cNvPicPr>
            <a:picLocks noChangeAspect="1" noChangeArrowheads="1"/>
          </p:cNvPicPr>
          <p:nvPr/>
        </p:nvPicPr>
        <p:blipFill>
          <a:blip r:embed="rId3" cstate="print"/>
          <a:srcRect/>
          <a:stretch>
            <a:fillRect/>
          </a:stretch>
        </p:blipFill>
        <p:spPr bwMode="auto">
          <a:xfrm>
            <a:off x="0" y="0"/>
            <a:ext cx="9144000" cy="1106385"/>
          </a:xfrm>
          <a:prstGeom prst="rect">
            <a:avLst/>
          </a:prstGeom>
          <a:noFill/>
        </p:spPr>
      </p:pic>
      <p:sp>
        <p:nvSpPr>
          <p:cNvPr id="7" name="Title 1"/>
          <p:cNvSpPr txBox="1">
            <a:spLocks/>
          </p:cNvSpPr>
          <p:nvPr/>
        </p:nvSpPr>
        <p:spPr>
          <a:xfrm>
            <a:off x="457200" y="228600"/>
            <a:ext cx="8229600" cy="762000"/>
          </a:xfrm>
          <a:prstGeom prst="rect">
            <a:avLst/>
          </a:prstGeom>
        </p:spPr>
        <p:txBody>
          <a:bodyPr vert="horz" lIns="91440" tIns="45720" rIns="91440" bIns="45720" rtlCol="0" anchor="ctr">
            <a:noAutofit/>
          </a:bodyPr>
          <a:lstStyle/>
          <a:p>
            <a:pPr lvl="0">
              <a:spcBef>
                <a:spcPct val="0"/>
              </a:spcBef>
              <a:defRPr/>
            </a:pPr>
            <a:r>
              <a:rPr lang="en-US" sz="3200" b="1" dirty="0" smtClean="0">
                <a:solidFill>
                  <a:schemeClr val="bg1"/>
                </a:solidFill>
              </a:rPr>
              <a:t>POLICY INNOVATIONS - RECONSTRUCTION</a:t>
            </a:r>
            <a:endParaRPr kumimoji="0" lang="en-US" sz="3200" b="1" i="0" u="none" strike="noStrike" kern="1200" cap="none" spc="0" normalizeH="0" baseline="0" noProof="0" dirty="0">
              <a:ln>
                <a:noFill/>
              </a:ln>
              <a:solidFill>
                <a:schemeClr val="bg1"/>
              </a:solidFill>
              <a:effectLst/>
              <a:uLnTx/>
              <a:uFillTx/>
              <a:latin typeface="+mj-lt"/>
              <a:ea typeface="+mj-ea"/>
              <a:cs typeface="+mj-cs"/>
            </a:endParaRPr>
          </a:p>
        </p:txBody>
      </p:sp>
      <p:pic>
        <p:nvPicPr>
          <p:cNvPr id="11" name="Picture 5" descr="I:\Serbian National Disaster Risk Management Program\Picture1.png"/>
          <p:cNvPicPr>
            <a:picLocks noChangeAspect="1" noChangeArrowheads="1"/>
          </p:cNvPicPr>
          <p:nvPr/>
        </p:nvPicPr>
        <p:blipFill>
          <a:blip r:embed="rId4" cstate="print"/>
          <a:stretch>
            <a:fillRect/>
          </a:stretch>
        </p:blipFill>
        <p:spPr bwMode="auto">
          <a:xfrm flipH="1">
            <a:off x="-1" y="5751615"/>
            <a:ext cx="9143999" cy="1106385"/>
          </a:xfrm>
          <a:prstGeom prst="rect">
            <a:avLst/>
          </a:prstGeom>
          <a:noFill/>
        </p:spPr>
      </p:pic>
      <p:graphicFrame>
        <p:nvGraphicFramePr>
          <p:cNvPr id="13" name="Diagram 12"/>
          <p:cNvGraphicFramePr/>
          <p:nvPr>
            <p:extLst>
              <p:ext uri="{D42A27DB-BD31-4B8C-83A1-F6EECF244321}">
                <p14:modId xmlns:p14="http://schemas.microsoft.com/office/powerpoint/2010/main" val="2971969603"/>
              </p:ext>
            </p:extLst>
          </p:nvPr>
        </p:nvGraphicFramePr>
        <p:xfrm>
          <a:off x="533400" y="1600200"/>
          <a:ext cx="8077200" cy="8382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4" name="Content Placeholder 2"/>
          <p:cNvSpPr>
            <a:spLocks noGrp="1"/>
          </p:cNvSpPr>
          <p:nvPr>
            <p:ph idx="1"/>
          </p:nvPr>
        </p:nvSpPr>
        <p:spPr>
          <a:xfrm>
            <a:off x="457200" y="2971800"/>
            <a:ext cx="8382000" cy="2925762"/>
          </a:xfrm>
        </p:spPr>
        <p:txBody>
          <a:bodyPr>
            <a:noAutofit/>
          </a:bodyPr>
          <a:lstStyle/>
          <a:p>
            <a:r>
              <a:rPr lang="en-US" sz="1600" b="1" dirty="0" smtClean="0">
                <a:solidFill>
                  <a:schemeClr val="tx1">
                    <a:lumMod val="65000"/>
                    <a:lumOff val="35000"/>
                  </a:schemeClr>
                </a:solidFill>
              </a:rPr>
              <a:t>Permanent legislation based on the 2014 post-flood recovery </a:t>
            </a:r>
            <a:r>
              <a:rPr lang="en-US" sz="1600" b="1" i="1" dirty="0" err="1" smtClean="0">
                <a:solidFill>
                  <a:schemeClr val="tx1">
                    <a:lumMod val="65000"/>
                    <a:lumOff val="35000"/>
                  </a:schemeClr>
                </a:solidFill>
              </a:rPr>
              <a:t>lex</a:t>
            </a:r>
            <a:r>
              <a:rPr lang="en-US" sz="1600" b="1" i="1" dirty="0" smtClean="0">
                <a:solidFill>
                  <a:schemeClr val="tx1">
                    <a:lumMod val="65000"/>
                    <a:lumOff val="35000"/>
                  </a:schemeClr>
                </a:solidFill>
              </a:rPr>
              <a:t> </a:t>
            </a:r>
            <a:r>
              <a:rPr lang="en-US" sz="1600" b="1" i="1" dirty="0" err="1" smtClean="0">
                <a:solidFill>
                  <a:schemeClr val="tx1">
                    <a:lumMod val="65000"/>
                    <a:lumOff val="35000"/>
                  </a:schemeClr>
                </a:solidFill>
              </a:rPr>
              <a:t>specialis</a:t>
            </a:r>
            <a:r>
              <a:rPr lang="en-US" sz="1600" b="1" i="1" dirty="0" smtClean="0">
                <a:solidFill>
                  <a:schemeClr val="tx1">
                    <a:lumMod val="65000"/>
                    <a:lumOff val="35000"/>
                  </a:schemeClr>
                </a:solidFill>
              </a:rPr>
              <a:t> </a:t>
            </a:r>
            <a:r>
              <a:rPr lang="en-US" sz="1600" b="1" dirty="0" smtClean="0">
                <a:solidFill>
                  <a:schemeClr val="tx1">
                    <a:lumMod val="65000"/>
                    <a:lumOff val="35000"/>
                  </a:schemeClr>
                </a:solidFill>
              </a:rPr>
              <a:t>and lessons learned </a:t>
            </a:r>
          </a:p>
          <a:p>
            <a:pPr>
              <a:buNone/>
            </a:pPr>
            <a:endParaRPr lang="en-US" sz="1600" b="1" dirty="0" smtClean="0">
              <a:solidFill>
                <a:schemeClr val="tx1">
                  <a:lumMod val="65000"/>
                  <a:lumOff val="35000"/>
                </a:schemeClr>
              </a:solidFill>
            </a:endParaRPr>
          </a:p>
          <a:p>
            <a:r>
              <a:rPr lang="en-US" sz="1600" b="1" dirty="0" smtClean="0">
                <a:solidFill>
                  <a:schemeClr val="tx1">
                    <a:lumMod val="65000"/>
                    <a:lumOff val="35000"/>
                  </a:schemeClr>
                </a:solidFill>
              </a:rPr>
              <a:t>Law regulates eligibility criteria for assistance and prescribes procedures for claims</a:t>
            </a:r>
          </a:p>
          <a:p>
            <a:pPr marL="0" indent="0"/>
            <a:endParaRPr lang="en-US" sz="1600" b="1" dirty="0" smtClean="0">
              <a:solidFill>
                <a:schemeClr val="tx1">
                  <a:lumMod val="65000"/>
                  <a:lumOff val="35000"/>
                </a:schemeClr>
              </a:solidFill>
            </a:endParaRPr>
          </a:p>
          <a:p>
            <a:endParaRPr lang="en-US" sz="1600" b="1" dirty="0" smtClean="0">
              <a:solidFill>
                <a:schemeClr val="tx1">
                  <a:lumMod val="65000"/>
                  <a:lumOff val="35000"/>
                </a:schemeClr>
              </a:solidFill>
            </a:endParaRPr>
          </a:p>
          <a:p>
            <a:r>
              <a:rPr lang="en-US" sz="1600" b="1" dirty="0" smtClean="0">
                <a:solidFill>
                  <a:schemeClr val="tx1">
                    <a:lumMod val="65000"/>
                    <a:lumOff val="35000"/>
                  </a:schemeClr>
                </a:solidFill>
              </a:rPr>
              <a:t>Additionally: Changes introduced in Public Procurement Law to allow for prompt reaction and timely procurement in periods of emergencies</a:t>
            </a:r>
          </a:p>
          <a:p>
            <a:pPr>
              <a:buFont typeface="Courier New" pitchFamily="49" charset="0"/>
              <a:buChar char="o"/>
            </a:pPr>
            <a:endParaRPr lang="en-US" sz="1600" b="1" dirty="0" smtClean="0">
              <a:solidFill>
                <a:schemeClr val="tx1">
                  <a:lumMod val="65000"/>
                  <a:lumOff val="35000"/>
                </a:schemeClr>
              </a:solidFill>
            </a:endParaRPr>
          </a:p>
          <a:p>
            <a:pPr>
              <a:buFont typeface="Courier New" pitchFamily="49" charset="0"/>
              <a:buChar char="o"/>
            </a:pPr>
            <a:endParaRPr lang="en-US" sz="1600" b="1" dirty="0" smtClean="0">
              <a:solidFill>
                <a:schemeClr val="tx1">
                  <a:lumMod val="65000"/>
                  <a:lumOff val="35000"/>
                </a:schemeClr>
              </a:solidFill>
            </a:endParaRPr>
          </a:p>
        </p:txBody>
      </p:sp>
      <p:sp>
        <p:nvSpPr>
          <p:cNvPr id="8" name="Title 1"/>
          <p:cNvSpPr txBox="1">
            <a:spLocks/>
          </p:cNvSpPr>
          <p:nvPr/>
        </p:nvSpPr>
        <p:spPr>
          <a:xfrm>
            <a:off x="762000" y="5943600"/>
            <a:ext cx="8229600" cy="762000"/>
          </a:xfrm>
          <a:prstGeom prst="rect">
            <a:avLst/>
          </a:prstGeom>
        </p:spPr>
        <p:txBody>
          <a:bodyPr vert="horz" lIns="91440" tIns="45720" rIns="91440" bIns="45720" rtlCol="0" anchor="ctr">
            <a:noAutofit/>
          </a:bodyPr>
          <a:lstStyle/>
          <a:p>
            <a:pPr lvl="0" algn="ctr">
              <a:spcBef>
                <a:spcPct val="0"/>
              </a:spcBef>
              <a:defRPr/>
            </a:pPr>
            <a:r>
              <a:rPr lang="en-US" sz="2000" dirty="0">
                <a:solidFill>
                  <a:schemeClr val="bg1"/>
                </a:solidFill>
              </a:rPr>
              <a:t>*Serbia aims to be the </a:t>
            </a:r>
            <a:r>
              <a:rPr lang="en-US" sz="2000" b="1" dirty="0">
                <a:solidFill>
                  <a:schemeClr val="bg1"/>
                </a:solidFill>
              </a:rPr>
              <a:t>first country in the world </a:t>
            </a:r>
            <a:r>
              <a:rPr lang="en-US" sz="2000" dirty="0">
                <a:solidFill>
                  <a:schemeClr val="bg1"/>
                </a:solidFill>
              </a:rPr>
              <a:t>with legislation </a:t>
            </a:r>
          </a:p>
          <a:p>
            <a:pPr lvl="0" algn="ctr">
              <a:spcBef>
                <a:spcPct val="0"/>
              </a:spcBef>
              <a:defRPr/>
            </a:pPr>
            <a:r>
              <a:rPr lang="en-US" sz="2000" b="1" dirty="0">
                <a:solidFill>
                  <a:schemeClr val="bg1"/>
                </a:solidFill>
              </a:rPr>
              <a:t>fully aligned with Sendai Framework</a:t>
            </a:r>
          </a:p>
        </p:txBody>
      </p:sp>
      <p:pic>
        <p:nvPicPr>
          <p:cNvPr id="10" name="Picture 3" descr="I:\Serbian National Disaster Risk Management Program\grb-srbije.png"/>
          <p:cNvPicPr>
            <a:picLocks noChangeAspect="1" noChangeArrowheads="1"/>
          </p:cNvPicPr>
          <p:nvPr/>
        </p:nvPicPr>
        <p:blipFill>
          <a:blip r:embed="rId10" cstate="print"/>
          <a:srcRect/>
          <a:stretch>
            <a:fillRect/>
          </a:stretch>
        </p:blipFill>
        <p:spPr bwMode="auto">
          <a:xfrm>
            <a:off x="8382000" y="152400"/>
            <a:ext cx="381000" cy="754031"/>
          </a:xfrm>
          <a:prstGeom prst="rect">
            <a:avLst/>
          </a:prstGeom>
          <a:noFill/>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val="31983916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D:\BeiNdesign\MOCKUPS\BACKGROUD Mockups\5 Infinite White Studio Backdrops\05.jpg"/>
          <p:cNvPicPr>
            <a:picLocks noChangeAspect="1" noChangeArrowheads="1"/>
          </p:cNvPicPr>
          <p:nvPr/>
        </p:nvPicPr>
        <p:blipFill>
          <a:blip r:embed="rId2" cstate="print">
            <a:lum bright="10000"/>
          </a:blip>
          <a:srcRect/>
          <a:stretch>
            <a:fillRect/>
          </a:stretch>
        </p:blipFill>
        <p:spPr bwMode="auto">
          <a:xfrm>
            <a:off x="0" y="152400"/>
            <a:ext cx="9144000" cy="6858000"/>
          </a:xfrm>
          <a:prstGeom prst="rect">
            <a:avLst/>
          </a:prstGeom>
          <a:noFill/>
        </p:spPr>
      </p:pic>
      <p:sp>
        <p:nvSpPr>
          <p:cNvPr id="13" name="Rectangle 12"/>
          <p:cNvSpPr/>
          <p:nvPr/>
        </p:nvSpPr>
        <p:spPr>
          <a:xfrm>
            <a:off x="0" y="5410200"/>
            <a:ext cx="9144000" cy="1447800"/>
          </a:xfrm>
          <a:prstGeom prst="rect">
            <a:avLst/>
          </a:prstGeom>
          <a:solidFill>
            <a:srgbClr val="C00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rgbClr val="C00000"/>
              </a:solidFill>
            </a:endParaRPr>
          </a:p>
        </p:txBody>
      </p:sp>
      <p:pic>
        <p:nvPicPr>
          <p:cNvPr id="7" name="Picture 5" descr="I:\Serbian National Disaster Risk Management Program\Picture1.png"/>
          <p:cNvPicPr>
            <a:picLocks noChangeAspect="1" noChangeArrowheads="1"/>
          </p:cNvPicPr>
          <p:nvPr/>
        </p:nvPicPr>
        <p:blipFill>
          <a:blip r:embed="rId3" cstate="print"/>
          <a:stretch>
            <a:fillRect/>
          </a:stretch>
        </p:blipFill>
        <p:spPr bwMode="auto">
          <a:xfrm>
            <a:off x="0" y="30"/>
            <a:ext cx="9144000" cy="1106325"/>
          </a:xfrm>
          <a:prstGeom prst="rect">
            <a:avLst/>
          </a:prstGeom>
          <a:noFill/>
        </p:spPr>
      </p:pic>
      <p:sp>
        <p:nvSpPr>
          <p:cNvPr id="3" name="Content Placeholder 2"/>
          <p:cNvSpPr>
            <a:spLocks noGrp="1"/>
          </p:cNvSpPr>
          <p:nvPr>
            <p:ph idx="1"/>
          </p:nvPr>
        </p:nvSpPr>
        <p:spPr>
          <a:xfrm>
            <a:off x="1066800" y="2479510"/>
            <a:ext cx="7239000" cy="2854490"/>
          </a:xfrm>
        </p:spPr>
        <p:txBody>
          <a:bodyPr>
            <a:normAutofit fontScale="62500" lnSpcReduction="20000"/>
          </a:bodyPr>
          <a:lstStyle/>
          <a:p>
            <a:pPr algn="just"/>
            <a:r>
              <a:rPr lang="en-US" dirty="0">
                <a:solidFill>
                  <a:schemeClr val="tx1">
                    <a:lumMod val="50000"/>
                    <a:lumOff val="50000"/>
                  </a:schemeClr>
                </a:solidFill>
              </a:rPr>
              <a:t>P</a:t>
            </a:r>
            <a:r>
              <a:rPr lang="en-US" dirty="0" smtClean="0">
                <a:solidFill>
                  <a:schemeClr val="tx1">
                    <a:lumMod val="50000"/>
                    <a:lumOff val="50000"/>
                  </a:schemeClr>
                </a:solidFill>
              </a:rPr>
              <a:t>reparation of a catastrophe deferred drawdown option (</a:t>
            </a:r>
            <a:r>
              <a:rPr lang="en-US" sz="3800" b="1" dirty="0">
                <a:solidFill>
                  <a:srgbClr val="C00000"/>
                </a:solidFill>
              </a:rPr>
              <a:t>Cat DDO</a:t>
            </a:r>
            <a:r>
              <a:rPr lang="en-US" dirty="0" smtClean="0">
                <a:solidFill>
                  <a:schemeClr val="tx1">
                    <a:lumMod val="50000"/>
                    <a:lumOff val="50000"/>
                  </a:schemeClr>
                </a:solidFill>
              </a:rPr>
              <a:t>) with support of World Bank</a:t>
            </a:r>
            <a:endParaRPr lang="en-US" sz="3800" b="1" dirty="0">
              <a:solidFill>
                <a:srgbClr val="C00000"/>
              </a:solidFill>
            </a:endParaRPr>
          </a:p>
          <a:p>
            <a:pPr algn="just"/>
            <a:endParaRPr lang="en-US" dirty="0">
              <a:solidFill>
                <a:schemeClr val="tx1">
                  <a:lumMod val="50000"/>
                  <a:lumOff val="50000"/>
                </a:schemeClr>
              </a:solidFill>
            </a:endParaRPr>
          </a:p>
          <a:p>
            <a:pPr algn="just"/>
            <a:r>
              <a:rPr lang="en-US" dirty="0" smtClean="0">
                <a:solidFill>
                  <a:schemeClr val="tx1">
                    <a:lumMod val="50000"/>
                    <a:lumOff val="50000"/>
                  </a:schemeClr>
                </a:solidFill>
              </a:rPr>
              <a:t>Promotion of </a:t>
            </a:r>
            <a:r>
              <a:rPr lang="en-US" sz="3900" b="1" dirty="0" smtClean="0">
                <a:solidFill>
                  <a:srgbClr val="C00000"/>
                </a:solidFill>
              </a:rPr>
              <a:t>catastrophe insurance</a:t>
            </a:r>
            <a:r>
              <a:rPr lang="en-US" dirty="0" smtClean="0">
                <a:solidFill>
                  <a:schemeClr val="tx1">
                    <a:lumMod val="50000"/>
                    <a:lumOff val="50000"/>
                  </a:schemeClr>
                </a:solidFill>
              </a:rPr>
              <a:t> for </a:t>
            </a:r>
            <a:r>
              <a:rPr lang="en-US" dirty="0" smtClean="0">
                <a:solidFill>
                  <a:schemeClr val="tx1">
                    <a:lumMod val="50000"/>
                    <a:lumOff val="50000"/>
                  </a:schemeClr>
                </a:solidFill>
              </a:rPr>
              <a:t>individuals and activities for boosting private insurance sales under way</a:t>
            </a:r>
            <a:endParaRPr lang="en-US" dirty="0">
              <a:solidFill>
                <a:schemeClr val="tx1">
                  <a:lumMod val="50000"/>
                  <a:lumOff val="50000"/>
                </a:schemeClr>
              </a:solidFill>
            </a:endParaRPr>
          </a:p>
          <a:p>
            <a:pPr marL="0" indent="0" algn="just">
              <a:buNone/>
            </a:pPr>
            <a:endParaRPr lang="en-US" dirty="0">
              <a:solidFill>
                <a:schemeClr val="tx1">
                  <a:lumMod val="50000"/>
                  <a:lumOff val="50000"/>
                </a:schemeClr>
              </a:solidFill>
            </a:endParaRPr>
          </a:p>
          <a:p>
            <a:pPr algn="just"/>
            <a:r>
              <a:rPr lang="en-US" dirty="0" smtClean="0">
                <a:solidFill>
                  <a:schemeClr val="tx1">
                    <a:lumMod val="50000"/>
                    <a:lumOff val="50000"/>
                  </a:schemeClr>
                </a:solidFill>
              </a:rPr>
              <a:t>Analysis of various </a:t>
            </a:r>
            <a:r>
              <a:rPr lang="en-US" sz="3800" b="1" dirty="0">
                <a:solidFill>
                  <a:srgbClr val="C00000"/>
                </a:solidFill>
              </a:rPr>
              <a:t>budget protection mechanisms </a:t>
            </a:r>
            <a:r>
              <a:rPr lang="en-US" dirty="0" smtClean="0">
                <a:solidFill>
                  <a:schemeClr val="tx1">
                    <a:lumMod val="50000"/>
                    <a:lumOff val="50000"/>
                  </a:schemeClr>
                </a:solidFill>
              </a:rPr>
              <a:t>with Europa RE ongoing</a:t>
            </a:r>
            <a:endParaRPr lang="sr-Latn-RS" dirty="0">
              <a:solidFill>
                <a:schemeClr val="tx1">
                  <a:lumMod val="50000"/>
                  <a:lumOff val="50000"/>
                </a:schemeClr>
              </a:solidFill>
            </a:endParaRPr>
          </a:p>
          <a:p>
            <a:pPr>
              <a:buClr>
                <a:srgbClr val="C00000"/>
              </a:buClr>
            </a:pPr>
            <a:endParaRPr lang="en-US" dirty="0" smtClean="0">
              <a:solidFill>
                <a:schemeClr val="tx1">
                  <a:lumMod val="50000"/>
                  <a:lumOff val="50000"/>
                </a:schemeClr>
              </a:solidFill>
            </a:endParaRPr>
          </a:p>
        </p:txBody>
      </p:sp>
      <p:sp>
        <p:nvSpPr>
          <p:cNvPr id="8" name="Title 1"/>
          <p:cNvSpPr txBox="1">
            <a:spLocks/>
          </p:cNvSpPr>
          <p:nvPr/>
        </p:nvSpPr>
        <p:spPr>
          <a:xfrm>
            <a:off x="457200" y="228600"/>
            <a:ext cx="8229600" cy="762000"/>
          </a:xfrm>
          <a:prstGeom prst="rect">
            <a:avLst/>
          </a:prstGeom>
        </p:spPr>
        <p:txBody>
          <a:bodyPr vert="horz" lIns="91440" tIns="45720" rIns="91440" bIns="45720" rtlCol="0" anchor="ctr">
            <a:noAutofit/>
          </a:bodyPr>
          <a:lstStyle/>
          <a:p>
            <a:pPr lvl="0">
              <a:spcBef>
                <a:spcPct val="0"/>
              </a:spcBef>
              <a:defRPr/>
            </a:pPr>
            <a:r>
              <a:rPr lang="en-US" sz="3200" b="1" dirty="0">
                <a:solidFill>
                  <a:schemeClr val="bg1"/>
                </a:solidFill>
              </a:rPr>
              <a:t>RISK FINANCING STRATEGIES </a:t>
            </a:r>
          </a:p>
        </p:txBody>
      </p:sp>
      <p:sp>
        <p:nvSpPr>
          <p:cNvPr id="12" name="TextBox 11"/>
          <p:cNvSpPr txBox="1"/>
          <p:nvPr/>
        </p:nvSpPr>
        <p:spPr>
          <a:xfrm>
            <a:off x="1066800" y="1447800"/>
            <a:ext cx="6705600" cy="830997"/>
          </a:xfrm>
          <a:prstGeom prst="rect">
            <a:avLst/>
          </a:prstGeom>
          <a:noFill/>
        </p:spPr>
        <p:txBody>
          <a:bodyPr wrap="square" rtlCol="0">
            <a:spAutoFit/>
          </a:bodyPr>
          <a:lstStyle/>
          <a:p>
            <a:r>
              <a:rPr lang="en-US" sz="2400" b="1" dirty="0" smtClean="0">
                <a:solidFill>
                  <a:srgbClr val="C00000"/>
                </a:solidFill>
              </a:rPr>
              <a:t>FINANCIAL PROTCTION MECHANISMS initiated by the Government of Serbia</a:t>
            </a:r>
            <a:r>
              <a:rPr lang="ru-RU" sz="2400" b="1" dirty="0" smtClean="0">
                <a:solidFill>
                  <a:srgbClr val="C00000"/>
                </a:solidFill>
              </a:rPr>
              <a:t>:</a:t>
            </a:r>
            <a:endParaRPr lang="en-US" sz="2400" b="1" dirty="0">
              <a:solidFill>
                <a:srgbClr val="C00000"/>
              </a:solidFill>
            </a:endParaRPr>
          </a:p>
        </p:txBody>
      </p:sp>
      <p:pic>
        <p:nvPicPr>
          <p:cNvPr id="9" name="Picture 3" descr="I:\Serbian National Disaster Risk Management Program\grb-srbije.png"/>
          <p:cNvPicPr>
            <a:picLocks noChangeAspect="1" noChangeArrowheads="1"/>
          </p:cNvPicPr>
          <p:nvPr/>
        </p:nvPicPr>
        <p:blipFill>
          <a:blip r:embed="rId4" cstate="print"/>
          <a:srcRect/>
          <a:stretch>
            <a:fillRect/>
          </a:stretch>
        </p:blipFill>
        <p:spPr bwMode="auto">
          <a:xfrm>
            <a:off x="8382000" y="152400"/>
            <a:ext cx="381000" cy="754031"/>
          </a:xfrm>
          <a:prstGeom prst="rect">
            <a:avLst/>
          </a:prstGeom>
          <a:noFill/>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val="11977627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D:\BeiNdesign\MOCKUPS\BACKGROUD Mockups\5 Infinite White Studio Backdrops\05.jpg"/>
          <p:cNvPicPr>
            <a:picLocks noChangeAspect="1" noChangeArrowheads="1"/>
          </p:cNvPicPr>
          <p:nvPr/>
        </p:nvPicPr>
        <p:blipFill>
          <a:blip r:embed="rId2" cstate="print">
            <a:lum bright="10000"/>
          </a:blip>
          <a:srcRect/>
          <a:stretch>
            <a:fillRect/>
          </a:stretch>
        </p:blipFill>
        <p:spPr bwMode="auto">
          <a:xfrm>
            <a:off x="0" y="0"/>
            <a:ext cx="9144000" cy="6858000"/>
          </a:xfrm>
          <a:prstGeom prst="rect">
            <a:avLst/>
          </a:prstGeom>
          <a:noFill/>
        </p:spPr>
      </p:pic>
      <p:pic>
        <p:nvPicPr>
          <p:cNvPr id="5" name="Picture 4" descr="I:\Serbian National Disaster Risk Management Program\Picture1.png"/>
          <p:cNvPicPr>
            <a:picLocks noChangeAspect="1" noChangeArrowheads="1"/>
          </p:cNvPicPr>
          <p:nvPr/>
        </p:nvPicPr>
        <p:blipFill>
          <a:blip r:embed="rId3" cstate="print"/>
          <a:srcRect/>
          <a:stretch>
            <a:fillRect/>
          </a:stretch>
        </p:blipFill>
        <p:spPr bwMode="auto">
          <a:xfrm>
            <a:off x="0" y="0"/>
            <a:ext cx="9144000" cy="1106385"/>
          </a:xfrm>
          <a:prstGeom prst="rect">
            <a:avLst/>
          </a:prstGeom>
          <a:noFill/>
        </p:spPr>
      </p:pic>
      <p:sp>
        <p:nvSpPr>
          <p:cNvPr id="6" name="Title 1"/>
          <p:cNvSpPr txBox="1">
            <a:spLocks/>
          </p:cNvSpPr>
          <p:nvPr/>
        </p:nvSpPr>
        <p:spPr>
          <a:xfrm>
            <a:off x="457200" y="228600"/>
            <a:ext cx="8229600" cy="762000"/>
          </a:xfrm>
          <a:prstGeom prst="rect">
            <a:avLst/>
          </a:prstGeom>
        </p:spPr>
        <p:txBody>
          <a:bodyPr vert="horz" lIns="91440" tIns="45720" rIns="91440" bIns="45720" rtlCol="0" anchor="ctr">
            <a:noAutofit/>
          </a:bodyPr>
          <a:lstStyle/>
          <a:p>
            <a:pPr lvl="0">
              <a:spcBef>
                <a:spcPct val="0"/>
              </a:spcBef>
              <a:defRPr/>
            </a:pPr>
            <a:r>
              <a:rPr lang="en-US" sz="3200" b="1" dirty="0" smtClean="0">
                <a:solidFill>
                  <a:schemeClr val="bg1"/>
                </a:solidFill>
              </a:rPr>
              <a:t>FUNDS FOR PREVENTION</a:t>
            </a:r>
            <a:endParaRPr kumimoji="0" lang="en-US" sz="3200" b="1" i="0" u="none" strike="noStrike" kern="1200" cap="none" spc="0" normalizeH="0" baseline="0" noProof="0" dirty="0">
              <a:ln>
                <a:noFill/>
              </a:ln>
              <a:solidFill>
                <a:schemeClr val="bg1"/>
              </a:solidFill>
              <a:effectLst/>
              <a:uLnTx/>
              <a:uFillTx/>
              <a:latin typeface="+mj-lt"/>
              <a:ea typeface="+mj-ea"/>
              <a:cs typeface="+mj-cs"/>
            </a:endParaRPr>
          </a:p>
        </p:txBody>
      </p:sp>
      <p:sp>
        <p:nvSpPr>
          <p:cNvPr id="8" name="TextBox 7"/>
          <p:cNvSpPr txBox="1"/>
          <p:nvPr/>
        </p:nvSpPr>
        <p:spPr>
          <a:xfrm>
            <a:off x="914400" y="1981200"/>
            <a:ext cx="7239000" cy="2800767"/>
          </a:xfrm>
          <a:prstGeom prst="rect">
            <a:avLst/>
          </a:prstGeom>
          <a:noFill/>
        </p:spPr>
        <p:txBody>
          <a:bodyPr wrap="square" rtlCol="0">
            <a:spAutoFit/>
          </a:bodyPr>
          <a:lstStyle/>
          <a:p>
            <a:pPr algn="ctr"/>
            <a:r>
              <a:rPr lang="en-GB" sz="4400" b="1" dirty="0" smtClean="0">
                <a:solidFill>
                  <a:schemeClr val="tx1">
                    <a:lumMod val="65000"/>
                    <a:lumOff val="35000"/>
                  </a:schemeClr>
                </a:solidFill>
              </a:rPr>
              <a:t>So far </a:t>
            </a:r>
            <a:r>
              <a:rPr lang="en-GB" sz="4400" b="1" dirty="0" smtClean="0">
                <a:solidFill>
                  <a:srgbClr val="FF0000"/>
                </a:solidFill>
              </a:rPr>
              <a:t>70 million</a:t>
            </a:r>
            <a:r>
              <a:rPr lang="en-GB" sz="4400" b="1" dirty="0" smtClean="0">
                <a:solidFill>
                  <a:schemeClr val="tx1">
                    <a:lumMod val="75000"/>
                    <a:lumOff val="25000"/>
                  </a:schemeClr>
                </a:solidFill>
              </a:rPr>
              <a:t> </a:t>
            </a:r>
            <a:r>
              <a:rPr lang="en-GB" sz="4400" b="1" dirty="0">
                <a:solidFill>
                  <a:srgbClr val="FF0000"/>
                </a:solidFill>
              </a:rPr>
              <a:t>EUR </a:t>
            </a:r>
            <a:r>
              <a:rPr lang="sr-Latn-BA" sz="4400" b="1" dirty="0" smtClean="0">
                <a:solidFill>
                  <a:schemeClr val="tx1">
                    <a:lumMod val="65000"/>
                    <a:lumOff val="35000"/>
                  </a:schemeClr>
                </a:solidFill>
              </a:rPr>
              <a:t>raised</a:t>
            </a:r>
            <a:r>
              <a:rPr lang="en-GB" sz="4400" b="1" dirty="0" smtClean="0">
                <a:solidFill>
                  <a:schemeClr val="tx1">
                    <a:lumMod val="65000"/>
                    <a:lumOff val="35000"/>
                  </a:schemeClr>
                </a:solidFill>
              </a:rPr>
              <a:t> for capacity building of the disaster risk and crisis management </a:t>
            </a:r>
            <a:r>
              <a:rPr lang="en-US" sz="4400" b="1" dirty="0" smtClean="0">
                <a:solidFill>
                  <a:schemeClr val="tx1">
                    <a:lumMod val="65000"/>
                    <a:lumOff val="35000"/>
                  </a:schemeClr>
                </a:solidFill>
              </a:rPr>
              <a:t>system</a:t>
            </a:r>
            <a:endParaRPr lang="en-US" sz="4400" dirty="0">
              <a:solidFill>
                <a:schemeClr val="tx1">
                  <a:lumMod val="65000"/>
                  <a:lumOff val="35000"/>
                </a:schemeClr>
              </a:solidFill>
            </a:endParaRPr>
          </a:p>
        </p:txBody>
      </p:sp>
      <p:pic>
        <p:nvPicPr>
          <p:cNvPr id="14" name="Picture 5" descr="I:\Serbian National Disaster Risk Management Program\Picture1.png"/>
          <p:cNvPicPr>
            <a:picLocks noChangeAspect="1" noChangeArrowheads="1"/>
          </p:cNvPicPr>
          <p:nvPr/>
        </p:nvPicPr>
        <p:blipFill>
          <a:blip r:embed="rId4" cstate="print"/>
          <a:stretch>
            <a:fillRect/>
          </a:stretch>
        </p:blipFill>
        <p:spPr bwMode="auto">
          <a:xfrm flipV="1">
            <a:off x="1" y="5751614"/>
            <a:ext cx="9144000" cy="1106385"/>
          </a:xfrm>
          <a:prstGeom prst="rect">
            <a:avLst/>
          </a:prstGeom>
          <a:noFill/>
        </p:spPr>
      </p:pic>
      <p:pic>
        <p:nvPicPr>
          <p:cNvPr id="7" name="Picture 3" descr="I:\Serbian National Disaster Risk Management Program\grb-srbije.png"/>
          <p:cNvPicPr>
            <a:picLocks noChangeAspect="1" noChangeArrowheads="1"/>
          </p:cNvPicPr>
          <p:nvPr/>
        </p:nvPicPr>
        <p:blipFill>
          <a:blip r:embed="rId5" cstate="print"/>
          <a:srcRect/>
          <a:stretch>
            <a:fillRect/>
          </a:stretch>
        </p:blipFill>
        <p:spPr bwMode="auto">
          <a:xfrm>
            <a:off x="8382000" y="152400"/>
            <a:ext cx="381000" cy="754031"/>
          </a:xfrm>
          <a:prstGeom prst="rect">
            <a:avLst/>
          </a:prstGeom>
          <a:noFill/>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val="10219525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D:\BeiNdesign\MOCKUPS\BACKGROUD Mockups\5 Infinite White Studio Backdrops\05.jpg"/>
          <p:cNvPicPr>
            <a:picLocks noChangeAspect="1" noChangeArrowheads="1"/>
          </p:cNvPicPr>
          <p:nvPr/>
        </p:nvPicPr>
        <p:blipFill>
          <a:blip r:embed="rId2" cstate="print">
            <a:lum bright="10000"/>
          </a:blip>
          <a:srcRect/>
          <a:stretch>
            <a:fillRect/>
          </a:stretch>
        </p:blipFill>
        <p:spPr bwMode="auto">
          <a:xfrm>
            <a:off x="0" y="0"/>
            <a:ext cx="9144000" cy="6858000"/>
          </a:xfrm>
          <a:prstGeom prst="rect">
            <a:avLst/>
          </a:prstGeom>
          <a:noFill/>
        </p:spPr>
      </p:pic>
      <p:pic>
        <p:nvPicPr>
          <p:cNvPr id="6" name="Picture 5" descr="I:\Serbian National Disaster Risk Management Program\Picture1.png"/>
          <p:cNvPicPr>
            <a:picLocks noChangeAspect="1" noChangeArrowheads="1"/>
          </p:cNvPicPr>
          <p:nvPr/>
        </p:nvPicPr>
        <p:blipFill>
          <a:blip r:embed="rId3" cstate="print"/>
          <a:stretch>
            <a:fillRect/>
          </a:stretch>
        </p:blipFill>
        <p:spPr bwMode="auto">
          <a:xfrm>
            <a:off x="0" y="0"/>
            <a:ext cx="9143999" cy="1106385"/>
          </a:xfrm>
          <a:prstGeom prst="rect">
            <a:avLst/>
          </a:prstGeom>
          <a:noFill/>
        </p:spPr>
      </p:pic>
      <p:pic>
        <p:nvPicPr>
          <p:cNvPr id="4" name="Picture 3" descr="Grafika za prezentaciju-slajd10.png"/>
          <p:cNvPicPr>
            <a:picLocks noChangeAspect="1"/>
          </p:cNvPicPr>
          <p:nvPr/>
        </p:nvPicPr>
        <p:blipFill>
          <a:blip r:embed="rId4" cstate="print"/>
          <a:stretch>
            <a:fillRect/>
          </a:stretch>
        </p:blipFill>
        <p:spPr>
          <a:xfrm>
            <a:off x="381000" y="1371600"/>
            <a:ext cx="5452658" cy="5508071"/>
          </a:xfrm>
          <a:prstGeom prst="rect">
            <a:avLst/>
          </a:prstGeom>
        </p:spPr>
      </p:pic>
      <p:sp>
        <p:nvSpPr>
          <p:cNvPr id="7" name="Title 1"/>
          <p:cNvSpPr txBox="1">
            <a:spLocks/>
          </p:cNvSpPr>
          <p:nvPr/>
        </p:nvSpPr>
        <p:spPr>
          <a:xfrm>
            <a:off x="457200" y="228600"/>
            <a:ext cx="8229600" cy="762000"/>
          </a:xfrm>
          <a:prstGeom prst="rect">
            <a:avLst/>
          </a:prstGeom>
        </p:spPr>
        <p:txBody>
          <a:bodyPr vert="horz" lIns="91440" tIns="45720" rIns="91440" bIns="45720" rtlCol="0" anchor="ctr">
            <a:noAutofit/>
          </a:bodyPr>
          <a:lstStyle/>
          <a:p>
            <a:pPr lvl="0">
              <a:spcBef>
                <a:spcPct val="0"/>
              </a:spcBef>
              <a:defRPr/>
            </a:pPr>
            <a:r>
              <a:rPr lang="en-US" sz="3200" b="1" dirty="0" smtClean="0">
                <a:solidFill>
                  <a:schemeClr val="bg1"/>
                </a:solidFill>
              </a:rPr>
              <a:t>NEW STRUCTURE - EMBAKMENTS</a:t>
            </a:r>
            <a:endParaRPr kumimoji="0" lang="en-US" sz="3200" b="1" i="0" u="none" strike="noStrike" kern="1200" cap="none" spc="0" normalizeH="0" baseline="0" noProof="0" dirty="0">
              <a:ln>
                <a:noFill/>
              </a:ln>
              <a:solidFill>
                <a:schemeClr val="bg1"/>
              </a:solidFill>
              <a:effectLst/>
              <a:uLnTx/>
              <a:uFillTx/>
              <a:latin typeface="+mj-lt"/>
              <a:ea typeface="+mj-ea"/>
              <a:cs typeface="+mj-cs"/>
            </a:endParaRPr>
          </a:p>
        </p:txBody>
      </p:sp>
      <p:pic>
        <p:nvPicPr>
          <p:cNvPr id="8" name="Picture 3" descr="I:\Serbian National Disaster Risk Management Program\grb-srbije.png"/>
          <p:cNvPicPr>
            <a:picLocks noChangeAspect="1" noChangeArrowheads="1"/>
          </p:cNvPicPr>
          <p:nvPr/>
        </p:nvPicPr>
        <p:blipFill>
          <a:blip r:embed="rId5" cstate="print"/>
          <a:srcRect/>
          <a:stretch>
            <a:fillRect/>
          </a:stretch>
        </p:blipFill>
        <p:spPr bwMode="auto">
          <a:xfrm>
            <a:off x="8382000" y="152400"/>
            <a:ext cx="381000" cy="754031"/>
          </a:xfrm>
          <a:prstGeom prst="rect">
            <a:avLst/>
          </a:prstGeom>
          <a:noFill/>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val="108858943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2255</TotalTime>
  <Words>810</Words>
  <Application>Microsoft Office PowerPoint</Application>
  <PresentationFormat>On-screen Show (4:3)</PresentationFormat>
  <Paragraphs>132</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Courier New</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Sarajevo 29.6</dc:title>
  <dc:creator>Sone Poplava</dc:creator>
  <cp:lastModifiedBy>Marija Bijelic</cp:lastModifiedBy>
  <cp:revision>254</cp:revision>
  <cp:lastPrinted>2015-09-22T10:40:27Z</cp:lastPrinted>
  <dcterms:created xsi:type="dcterms:W3CDTF">2006-08-16T00:00:00Z</dcterms:created>
  <dcterms:modified xsi:type="dcterms:W3CDTF">2015-09-27T20:03:32Z</dcterms:modified>
</cp:coreProperties>
</file>